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60" r:id="rId2"/>
    <p:sldId id="256" r:id="rId3"/>
    <p:sldId id="257" r:id="rId4"/>
    <p:sldId id="258" r:id="rId5"/>
    <p:sldId id="259" r:id="rId6"/>
    <p:sldId id="264" r:id="rId7"/>
    <p:sldId id="265" r:id="rId8"/>
    <p:sldId id="270" r:id="rId9"/>
    <p:sldId id="295" r:id="rId10"/>
    <p:sldId id="293" r:id="rId11"/>
    <p:sldId id="294" r:id="rId12"/>
    <p:sldId id="291" r:id="rId13"/>
    <p:sldId id="292" r:id="rId14"/>
    <p:sldId id="299" r:id="rId15"/>
    <p:sldId id="297" r:id="rId16"/>
    <p:sldId id="298" r:id="rId17"/>
    <p:sldId id="296" r:id="rId18"/>
    <p:sldId id="289" r:id="rId19"/>
    <p:sldId id="290" r:id="rId20"/>
    <p:sldId id="288" r:id="rId21"/>
    <p:sldId id="271" r:id="rId22"/>
    <p:sldId id="272" r:id="rId23"/>
    <p:sldId id="274" r:id="rId24"/>
    <p:sldId id="275" r:id="rId25"/>
    <p:sldId id="276" r:id="rId26"/>
    <p:sldId id="273" r:id="rId27"/>
    <p:sldId id="287" r:id="rId28"/>
    <p:sldId id="282" r:id="rId29"/>
    <p:sldId id="262" r:id="rId30"/>
    <p:sldId id="263" r:id="rId31"/>
    <p:sldId id="285" r:id="rId32"/>
    <p:sldId id="283" r:id="rId33"/>
    <p:sldId id="284" r:id="rId34"/>
    <p:sldId id="286"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300"/>
    <a:srgbClr val="FFFF00"/>
    <a:srgbClr val="FF0066"/>
    <a:srgbClr val="FF0000"/>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p:cViewPr varScale="1">
        <p:scale>
          <a:sx n="73" d="100"/>
          <a:sy n="73" d="100"/>
        </p:scale>
        <p:origin x="6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A90B-7511-4CBC-863A-9FD5BBA799A0}" type="datetimeFigureOut">
              <a:rPr lang="en-IN" smtClean="0"/>
              <a:t>17-04-2022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136C8-1AC3-46AF-AD29-BB1F4AB41136}" type="slidenum">
              <a:rPr lang="en-IN" smtClean="0"/>
              <a:t>‹#›</a:t>
            </a:fld>
            <a:endParaRPr lang="en-IN" dirty="0"/>
          </a:p>
        </p:txBody>
      </p:sp>
    </p:spTree>
    <p:extLst>
      <p:ext uri="{BB962C8B-B14F-4D97-AF65-F5344CB8AC3E}">
        <p14:creationId xmlns:p14="http://schemas.microsoft.com/office/powerpoint/2010/main" val="4213700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195693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422826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3680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813642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4089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070081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138378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92970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22574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223684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6020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70312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81178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18517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08552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F0D9EA-41F3-4758-BDD7-4EE8353182E5}" type="datetimeFigureOut">
              <a:rPr lang="en-IN" smtClean="0"/>
              <a:t>17-04-2022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04BE67-BA87-4B88-8A81-4B5FB2DD5CE8}" type="slidenum">
              <a:rPr lang="en-IN" smtClean="0"/>
              <a:t>‹#›</a:t>
            </a:fld>
            <a:endParaRPr lang="en-IN" dirty="0"/>
          </a:p>
        </p:txBody>
      </p:sp>
    </p:spTree>
    <p:extLst>
      <p:ext uri="{BB962C8B-B14F-4D97-AF65-F5344CB8AC3E}">
        <p14:creationId xmlns:p14="http://schemas.microsoft.com/office/powerpoint/2010/main" val="381394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F0D9EA-41F3-4758-BDD7-4EE8353182E5}" type="datetimeFigureOut">
              <a:rPr lang="en-IN" smtClean="0"/>
              <a:t>17-04-2022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04BE67-BA87-4B88-8A81-4B5FB2DD5CE8}" type="slidenum">
              <a:rPr lang="en-IN" smtClean="0"/>
              <a:t>‹#›</a:t>
            </a:fld>
            <a:endParaRPr lang="en-IN" dirty="0"/>
          </a:p>
        </p:txBody>
      </p:sp>
    </p:spTree>
    <p:extLst>
      <p:ext uri="{BB962C8B-B14F-4D97-AF65-F5344CB8AC3E}">
        <p14:creationId xmlns:p14="http://schemas.microsoft.com/office/powerpoint/2010/main" val="2179635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javatpoint.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www.spring.io/" TargetMode="External"/><Relationship Id="rId5" Type="http://schemas.openxmlformats.org/officeDocument/2006/relationships/hyperlink" Target="http://www.stackoverflow.com/" TargetMode="External"/><Relationship Id="rId4" Type="http://schemas.openxmlformats.org/officeDocument/2006/relationships/hyperlink" Target="http://www.youtube.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9449" y="365759"/>
            <a:ext cx="9091749" cy="2123658"/>
          </a:xfrm>
          <a:prstGeom prst="rect">
            <a:avLst/>
          </a:prstGeom>
          <a:noFill/>
        </p:spPr>
        <p:txBody>
          <a:bodyPr wrap="square" rtlCol="0">
            <a:spAutoFit/>
          </a:bodyPr>
          <a:lstStyle/>
          <a:p>
            <a:r>
              <a:rPr lang="en-IN" sz="6600" dirty="0" smtClean="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CAFÉ TABLE RESERVATION System</a:t>
            </a:r>
            <a:endParaRPr lang="en-IN" sz="6600"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7" name="TextBox 6"/>
          <p:cNvSpPr txBox="1"/>
          <p:nvPr/>
        </p:nvSpPr>
        <p:spPr>
          <a:xfrm>
            <a:off x="7641771" y="4586589"/>
            <a:ext cx="3056707" cy="584775"/>
          </a:xfrm>
          <a:prstGeom prst="rect">
            <a:avLst/>
          </a:prstGeom>
          <a:noFill/>
        </p:spPr>
        <p:txBody>
          <a:bodyPr wrap="square" rtlCol="0">
            <a:spAutoFit/>
          </a:bodyPr>
          <a:lstStyle/>
          <a:p>
            <a:r>
              <a:rPr lang="en-US" sz="3200" dirty="0" smtClean="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Batch-8</a:t>
            </a:r>
            <a:endParaRPr lang="en-IN" sz="3200"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3" name="AutoShape 2" descr="Beautiful Food Pictures | Download Free Images on Unsplas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449" y="2489417"/>
            <a:ext cx="6336827" cy="372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32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style.rotation</p:attrName>
                                        </p:attrNameLst>
                                      </p:cBhvr>
                                      <p:tavLst>
                                        <p:tav tm="0">
                                          <p:val>
                                            <p:fltVal val="90"/>
                                          </p:val>
                                        </p:tav>
                                        <p:tav tm="100000">
                                          <p:val>
                                            <p:fltVal val="0"/>
                                          </p:val>
                                        </p:tav>
                                      </p:tavLst>
                                    </p:anim>
                                    <p:animEffect transition="in" filter="fade">
                                      <p:cBhvr>
                                        <p:cTn id="10" dur="10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1000" fill="hold"/>
                                        <p:tgtEl>
                                          <p:spTgt spid="1027"/>
                                        </p:tgtEl>
                                        <p:attrNameLst>
                                          <p:attrName>ppt_w</p:attrName>
                                        </p:attrNameLst>
                                      </p:cBhvr>
                                      <p:tavLst>
                                        <p:tav tm="0">
                                          <p:val>
                                            <p:fltVal val="0"/>
                                          </p:val>
                                        </p:tav>
                                        <p:tav tm="100000">
                                          <p:val>
                                            <p:strVal val="#ppt_w"/>
                                          </p:val>
                                        </p:tav>
                                      </p:tavLst>
                                    </p:anim>
                                    <p:anim calcmode="lin" valueType="num">
                                      <p:cBhvr>
                                        <p:cTn id="16" dur="1000" fill="hold"/>
                                        <p:tgtEl>
                                          <p:spTgt spid="1027"/>
                                        </p:tgtEl>
                                        <p:attrNameLst>
                                          <p:attrName>ppt_h</p:attrName>
                                        </p:attrNameLst>
                                      </p:cBhvr>
                                      <p:tavLst>
                                        <p:tav tm="0">
                                          <p:val>
                                            <p:fltVal val="0"/>
                                          </p:val>
                                        </p:tav>
                                        <p:tav tm="100000">
                                          <p:val>
                                            <p:strVal val="#ppt_h"/>
                                          </p:val>
                                        </p:tav>
                                      </p:tavLst>
                                    </p:anim>
                                    <p:anim calcmode="lin" valueType="num">
                                      <p:cBhvr>
                                        <p:cTn id="17" dur="1000" fill="hold"/>
                                        <p:tgtEl>
                                          <p:spTgt spid="1027"/>
                                        </p:tgtEl>
                                        <p:attrNameLst>
                                          <p:attrName>style.rotation</p:attrName>
                                        </p:attrNameLst>
                                      </p:cBhvr>
                                      <p:tavLst>
                                        <p:tav tm="0">
                                          <p:val>
                                            <p:fltVal val="90"/>
                                          </p:val>
                                        </p:tav>
                                        <p:tav tm="100000">
                                          <p:val>
                                            <p:fltVal val="0"/>
                                          </p:val>
                                        </p:tav>
                                      </p:tavLst>
                                    </p:anim>
                                    <p:animEffect transition="in" filter="fade">
                                      <p:cBhvr>
                                        <p:cTn id="1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CSS</a:t>
            </a:r>
            <a:endParaRPr lang="en-US" sz="4800" dirty="0"/>
          </a:p>
        </p:txBody>
      </p:sp>
      <p:sp>
        <p:nvSpPr>
          <p:cNvPr id="3" name="Content Placeholder 2"/>
          <p:cNvSpPr>
            <a:spLocks noGrp="1"/>
          </p:cNvSpPr>
          <p:nvPr>
            <p:ph idx="1"/>
          </p:nvPr>
        </p:nvSpPr>
        <p:spPr>
          <a:xfrm>
            <a:off x="677334" y="1418493"/>
            <a:ext cx="9791374" cy="4622870"/>
          </a:xfrm>
        </p:spPr>
        <p:txBody>
          <a:bodyPr/>
          <a:lstStyle/>
          <a:p>
            <a:endParaRPr lang="en-US" sz="2400" dirty="0" smtClean="0"/>
          </a:p>
          <a:p>
            <a:pPr marL="0" indent="0">
              <a:buNone/>
            </a:pPr>
            <a:r>
              <a:rPr lang="en-US" sz="2400" dirty="0" smtClean="0"/>
              <a:t>CSS stands for Cascading Style Sheets</a:t>
            </a:r>
          </a:p>
          <a:p>
            <a:r>
              <a:rPr lang="en-US" sz="2400" dirty="0" smtClean="0"/>
              <a:t>CSS describes how HTML elements are to be displayed on screen, paper, or in other media</a:t>
            </a:r>
          </a:p>
          <a:p>
            <a:r>
              <a:rPr lang="en-US" sz="2400" dirty="0" smtClean="0"/>
              <a:t>CSS saves a lot of work. It can control the layout of multiple web pages all at once</a:t>
            </a:r>
          </a:p>
          <a:p>
            <a:r>
              <a:rPr lang="en-US" sz="2400" dirty="0" smtClean="0"/>
              <a:t>External stylesheets are stored in CSS files</a:t>
            </a:r>
          </a:p>
          <a:p>
            <a:r>
              <a:rPr lang="en-US" sz="2400" dirty="0" smtClean="0"/>
              <a:t>CSS is used to define styles for your web pages, including the design, layout and variations in display for different devices and screen sizes.</a:t>
            </a:r>
          </a:p>
          <a:p>
            <a:pPr marL="0" indent="0">
              <a:buNone/>
            </a:pPr>
            <a:endParaRPr lang="en-US" dirty="0"/>
          </a:p>
        </p:txBody>
      </p:sp>
      <p:sp>
        <p:nvSpPr>
          <p:cNvPr id="4" name="AutoShape 2" descr="Advanced CSS Selectors Course - Chicago Computer Clas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307" y="7937"/>
            <a:ext cx="3622431" cy="2079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1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BOOTSTRAP</a:t>
            </a:r>
            <a:endParaRPr lang="en-US" sz="5400" dirty="0"/>
          </a:p>
        </p:txBody>
      </p:sp>
      <p:sp>
        <p:nvSpPr>
          <p:cNvPr id="3" name="Content Placeholder 2"/>
          <p:cNvSpPr>
            <a:spLocks noGrp="1"/>
          </p:cNvSpPr>
          <p:nvPr>
            <p:ph idx="1"/>
          </p:nvPr>
        </p:nvSpPr>
        <p:spPr/>
        <p:txBody>
          <a:bodyPr>
            <a:normAutofit/>
          </a:bodyPr>
          <a:lstStyle/>
          <a:p>
            <a:r>
              <a:rPr lang="en-US" sz="2400" dirty="0"/>
              <a:t>Bootstrap is the popular HTML, CSS and JavaScript framework for developing a responsive and mobile friendly website</a:t>
            </a:r>
            <a:r>
              <a:rPr lang="en-US" sz="2400" dirty="0" smtClean="0"/>
              <a:t>.</a:t>
            </a:r>
          </a:p>
          <a:p>
            <a:r>
              <a:rPr lang="en-US" sz="2400" dirty="0"/>
              <a:t>Our Bootstrap </a:t>
            </a:r>
            <a:r>
              <a:rPr lang="en-US" sz="2400" dirty="0" smtClean="0"/>
              <a:t>includes many topics such as jumbotron</a:t>
            </a:r>
            <a:r>
              <a:rPr lang="en-US" sz="2400" dirty="0"/>
              <a:t>, table, button, grid, form, image, alert, wells, container, carousel, panels, glyphicon, badges, labels, progress bar, pagination, pager, list group, dropdown, collapse,tabs, pills, navbar, inputs, modals, tooltip, popover and scrollspy</a:t>
            </a:r>
            <a:r>
              <a:rPr lang="en-US" sz="2400" dirty="0" smtClean="0"/>
              <a:t>.</a:t>
            </a:r>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292" y="105508"/>
            <a:ext cx="3764574" cy="424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19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2062"/>
            <a:ext cx="8596668" cy="973015"/>
          </a:xfrm>
        </p:spPr>
        <p:txBody>
          <a:bodyPr/>
          <a:lstStyle/>
          <a:p>
            <a:r>
              <a:rPr lang="en-US" dirty="0" smtClean="0"/>
              <a:t>Visual studio code</a:t>
            </a:r>
            <a:endParaRPr lang="en-US" dirty="0"/>
          </a:p>
        </p:txBody>
      </p:sp>
      <p:sp>
        <p:nvSpPr>
          <p:cNvPr id="3" name="Content Placeholder 2"/>
          <p:cNvSpPr>
            <a:spLocks noGrp="1"/>
          </p:cNvSpPr>
          <p:nvPr>
            <p:ph idx="1"/>
          </p:nvPr>
        </p:nvSpPr>
        <p:spPr>
          <a:xfrm>
            <a:off x="211015" y="879232"/>
            <a:ext cx="11254153" cy="5826368"/>
          </a:xfrm>
        </p:spPr>
        <p:txBody>
          <a:bodyPr>
            <a:normAutofit/>
          </a:bodyPr>
          <a:lstStyle/>
          <a:p>
            <a:r>
              <a:rPr lang="en-US" dirty="0"/>
              <a:t>Visual Studio is an integrated development environment (IDE) which is used to develop computer programs for Microsoft Windows, as well as web sites, web applications and web services</a:t>
            </a:r>
            <a:r>
              <a:rPr lang="en-US" dirty="0" smtClean="0"/>
              <a:t>.</a:t>
            </a:r>
          </a:p>
          <a:p>
            <a:r>
              <a:rPr lang="en-US" dirty="0"/>
              <a:t>There are many advantages over any other IDE; they are as follow:</a:t>
            </a:r>
          </a:p>
          <a:p>
            <a:r>
              <a:rPr lang="en-US" dirty="0"/>
              <a:t>1. Cross-platform support :</a:t>
            </a:r>
          </a:p>
          <a:p>
            <a:r>
              <a:rPr lang="en-US" dirty="0"/>
              <a:t>Windows</a:t>
            </a:r>
          </a:p>
          <a:p>
            <a:r>
              <a:rPr lang="en-US" dirty="0"/>
              <a:t>Linux</a:t>
            </a:r>
          </a:p>
          <a:p>
            <a:r>
              <a:rPr lang="en-US" dirty="0"/>
              <a:t>Mac</a:t>
            </a:r>
          </a:p>
          <a:p>
            <a:r>
              <a:rPr lang="en-US" dirty="0"/>
              <a:t>2. </a:t>
            </a:r>
            <a:r>
              <a:rPr lang="en-US" dirty="0" smtClean="0"/>
              <a:t>Light-weight</a:t>
            </a:r>
            <a:endParaRPr lang="en-US" dirty="0"/>
          </a:p>
          <a:p>
            <a:r>
              <a:rPr lang="en-US" dirty="0"/>
              <a:t>3. Robust Architecture</a:t>
            </a:r>
          </a:p>
          <a:p>
            <a:r>
              <a:rPr lang="en-US" dirty="0"/>
              <a:t>4. Intelli-Sense</a:t>
            </a:r>
          </a:p>
          <a:p>
            <a:r>
              <a:rPr lang="en-US" dirty="0"/>
              <a:t>5. Freeware: Free of Cost- probably the best feature of all for all the programmers out there, even more for the organizations.</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392" y="21463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97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15815"/>
            <a:ext cx="8596668" cy="1414585"/>
          </a:xfrm>
        </p:spPr>
        <p:txBody>
          <a:bodyPr>
            <a:normAutofit/>
          </a:bodyPr>
          <a:lstStyle/>
          <a:p>
            <a:r>
              <a:rPr lang="en-US" sz="4800" dirty="0" smtClean="0"/>
              <a:t>Angular</a:t>
            </a:r>
            <a:endParaRPr lang="en-US" sz="4800" dirty="0"/>
          </a:p>
        </p:txBody>
      </p:sp>
      <p:sp>
        <p:nvSpPr>
          <p:cNvPr id="3" name="Content Placeholder 2"/>
          <p:cNvSpPr>
            <a:spLocks noGrp="1"/>
          </p:cNvSpPr>
          <p:nvPr>
            <p:ph idx="1"/>
          </p:nvPr>
        </p:nvSpPr>
        <p:spPr>
          <a:xfrm>
            <a:off x="82062" y="1922585"/>
            <a:ext cx="12109938" cy="4595446"/>
          </a:xfrm>
        </p:spPr>
        <p:txBody>
          <a:bodyPr/>
          <a:lstStyle/>
          <a:p>
            <a:pPr marL="0" indent="0">
              <a:buNone/>
            </a:pPr>
            <a:r>
              <a:rPr lang="en-US" sz="2400" dirty="0"/>
              <a:t>Angular 8 is a client-side TypeScript based framework which is used to create dynamic web applications</a:t>
            </a:r>
            <a:r>
              <a:rPr lang="en-US" sz="2400" dirty="0" smtClean="0"/>
              <a:t>.</a:t>
            </a:r>
          </a:p>
          <a:p>
            <a:pPr marL="0" indent="0">
              <a:buNone/>
            </a:pPr>
            <a:r>
              <a:rPr lang="en-US" sz="3200" dirty="0" smtClean="0"/>
              <a:t> Features are:</a:t>
            </a:r>
          </a:p>
          <a:p>
            <a:r>
              <a:rPr lang="en-US" sz="2400" dirty="0"/>
              <a:t>Time-to-time (eg. news update webs applications)</a:t>
            </a:r>
          </a:p>
          <a:p>
            <a:r>
              <a:rPr lang="en-US" sz="2400" dirty="0"/>
              <a:t>Location-to-location (eg. Weather-report web applications)</a:t>
            </a:r>
          </a:p>
          <a:p>
            <a:r>
              <a:rPr lang="en-US" sz="2400" dirty="0"/>
              <a:t>User-to-user (eg. Gmail, Facebook type applications)</a:t>
            </a:r>
          </a:p>
          <a:p>
            <a:endParaRPr lang="en-US" sz="2400" dirty="0"/>
          </a:p>
        </p:txBody>
      </p:sp>
    </p:spTree>
    <p:extLst>
      <p:ext uri="{BB962C8B-B14F-4D97-AF65-F5344CB8AC3E}">
        <p14:creationId xmlns:p14="http://schemas.microsoft.com/office/powerpoint/2010/main" val="233925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68" y="165463"/>
            <a:ext cx="8596668" cy="762001"/>
          </a:xfrm>
        </p:spPr>
        <p:txBody>
          <a:bodyPr/>
          <a:lstStyle/>
          <a:p>
            <a:r>
              <a:rPr lang="en-US" dirty="0" smtClean="0"/>
              <a:t>Flowchart</a:t>
            </a:r>
            <a:endParaRPr lang="en-US" dirty="0"/>
          </a:p>
        </p:txBody>
      </p:sp>
      <p:pic>
        <p:nvPicPr>
          <p:cNvPr id="4" name="Content Placeholder 3"/>
          <p:cNvPicPr>
            <a:picLocks noGrp="1" noChangeAspect="1"/>
          </p:cNvPicPr>
          <p:nvPr>
            <p:ph idx="1"/>
          </p:nvPr>
        </p:nvPicPr>
        <p:blipFill>
          <a:blip r:embed="rId2"/>
          <a:stretch>
            <a:fillRect/>
          </a:stretch>
        </p:blipFill>
        <p:spPr>
          <a:xfrm>
            <a:off x="0" y="927465"/>
            <a:ext cx="10789920" cy="5930536"/>
          </a:xfrm>
          <a:prstGeom prst="rect">
            <a:avLst/>
          </a:prstGeom>
        </p:spPr>
      </p:pic>
    </p:spTree>
    <p:extLst>
      <p:ext uri="{BB962C8B-B14F-4D97-AF65-F5344CB8AC3E}">
        <p14:creationId xmlns:p14="http://schemas.microsoft.com/office/powerpoint/2010/main" val="26347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Content Placeholder 2"/>
          <p:cNvSpPr>
            <a:spLocks noGrp="1"/>
          </p:cNvSpPr>
          <p:nvPr>
            <p:ph idx="1"/>
          </p:nvPr>
        </p:nvSpPr>
        <p:spPr>
          <a:xfrm>
            <a:off x="304799" y="1359877"/>
            <a:ext cx="10175631" cy="4681485"/>
          </a:xfrm>
        </p:spPr>
        <p:txBody>
          <a:bodyPr/>
          <a:lstStyle/>
          <a:p>
            <a:pPr marL="0" indent="0">
              <a:buNone/>
            </a:pPr>
            <a:r>
              <a:rPr lang="en-US" sz="2000" dirty="0"/>
              <a:t>Spring Boot provides a good platform for Java developers to develop a stand-alone and production-grade spring application that </a:t>
            </a:r>
            <a:r>
              <a:rPr lang="en-US" sz="2000" dirty="0" smtClean="0"/>
              <a:t>we </a:t>
            </a:r>
            <a:r>
              <a:rPr lang="en-US" sz="2000" dirty="0"/>
              <a:t>can </a:t>
            </a:r>
            <a:r>
              <a:rPr lang="en-US" sz="2000" b="1" dirty="0"/>
              <a:t>just </a:t>
            </a:r>
            <a:r>
              <a:rPr lang="en-US" sz="2000" b="1" dirty="0" smtClean="0"/>
              <a:t>run</a:t>
            </a:r>
          </a:p>
          <a:p>
            <a:pPr marL="0" indent="0">
              <a:buNone/>
            </a:pPr>
            <a:r>
              <a:rPr lang="en-US" sz="3600" dirty="0"/>
              <a:t>Advantages</a:t>
            </a:r>
          </a:p>
          <a:p>
            <a:r>
              <a:rPr lang="en-US" sz="2000" dirty="0"/>
              <a:t>Spring Boot offers the following advantages to its developers −</a:t>
            </a:r>
          </a:p>
          <a:p>
            <a:r>
              <a:rPr lang="en-US" sz="2000" dirty="0"/>
              <a:t>Easy to understand and develop spring </a:t>
            </a:r>
            <a:r>
              <a:rPr lang="en-US" sz="2000" dirty="0" smtClean="0"/>
              <a:t>applications</a:t>
            </a:r>
            <a:endParaRPr lang="en-US" sz="2000" dirty="0"/>
          </a:p>
          <a:p>
            <a:r>
              <a:rPr lang="en-US" sz="2000" dirty="0"/>
              <a:t>Increases productivity</a:t>
            </a:r>
          </a:p>
          <a:p>
            <a:r>
              <a:rPr lang="en-US" sz="2000" dirty="0"/>
              <a:t>Reduces the development time</a:t>
            </a:r>
          </a:p>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010" y="2090128"/>
            <a:ext cx="3668590" cy="261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488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MYSQL</a:t>
            </a:r>
            <a:endParaRPr lang="en-US" sz="5400" dirty="0"/>
          </a:p>
        </p:txBody>
      </p:sp>
      <p:sp>
        <p:nvSpPr>
          <p:cNvPr id="3" name="Content Placeholder 2"/>
          <p:cNvSpPr>
            <a:spLocks noGrp="1"/>
          </p:cNvSpPr>
          <p:nvPr>
            <p:ph idx="1"/>
          </p:nvPr>
        </p:nvSpPr>
        <p:spPr>
          <a:xfrm>
            <a:off x="677334" y="1817077"/>
            <a:ext cx="8596668" cy="4224285"/>
          </a:xfrm>
        </p:spPr>
        <p:txBody>
          <a:bodyPr>
            <a:normAutofit/>
          </a:bodyPr>
          <a:lstStyle/>
          <a:p>
            <a:r>
              <a:rPr lang="en-US" sz="2000" dirty="0"/>
              <a:t>MySQL is a relational database management system based on the Structured Query Language, which is the popular language for accessing and managing the records in the database</a:t>
            </a:r>
            <a:r>
              <a:rPr lang="en-US" sz="2000" dirty="0" smtClean="0"/>
              <a:t>.</a:t>
            </a:r>
          </a:p>
          <a:p>
            <a:r>
              <a:rPr lang="en-US" sz="2000" dirty="0" smtClean="0"/>
              <a:t> </a:t>
            </a:r>
            <a:r>
              <a:rPr lang="en-US" sz="2000" dirty="0"/>
              <a:t>MySQL is currently the most popular database management system software used for managing the relational database</a:t>
            </a:r>
            <a:r>
              <a:rPr lang="en-US" sz="2000" dirty="0" smtClean="0"/>
              <a:t>.</a:t>
            </a:r>
          </a:p>
          <a:p>
            <a:r>
              <a:rPr lang="en-US" sz="2000" dirty="0" smtClean="0"/>
              <a:t> </a:t>
            </a:r>
            <a:r>
              <a:rPr lang="en-US" sz="2000" dirty="0"/>
              <a:t>It is open-source database software, which is supported by Oracle Company. </a:t>
            </a:r>
            <a:endParaRPr lang="en-US" sz="2000" dirty="0" smtClean="0"/>
          </a:p>
          <a:p>
            <a:r>
              <a:rPr lang="en-US" sz="2000" dirty="0" smtClean="0"/>
              <a:t>It </a:t>
            </a:r>
            <a:r>
              <a:rPr lang="en-US" sz="2000" dirty="0"/>
              <a:t>is fast, scalable, and easy to use database management system in comparison with Microsoft SQL Server and Oracle Database. </a:t>
            </a:r>
            <a:endParaRPr lang="en-US" sz="2000" dirty="0" smtClean="0"/>
          </a:p>
        </p:txBody>
      </p:sp>
      <p:pic>
        <p:nvPicPr>
          <p:cNvPr id="4098" name="Picture 2" descr="My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3446" y="1055077"/>
            <a:ext cx="3294185" cy="273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6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7908"/>
            <a:ext cx="8596668" cy="1672492"/>
          </a:xfrm>
        </p:spPr>
        <p:txBody>
          <a:bodyPr/>
          <a:lstStyle/>
          <a:p>
            <a:r>
              <a:rPr lang="en-US" dirty="0" smtClean="0"/>
              <a:t>HIBERNATE</a:t>
            </a:r>
            <a:endParaRPr lang="en-US" dirty="0"/>
          </a:p>
        </p:txBody>
      </p:sp>
      <p:sp>
        <p:nvSpPr>
          <p:cNvPr id="3" name="Content Placeholder 2"/>
          <p:cNvSpPr>
            <a:spLocks noGrp="1"/>
          </p:cNvSpPr>
          <p:nvPr>
            <p:ph idx="1"/>
          </p:nvPr>
        </p:nvSpPr>
        <p:spPr>
          <a:xfrm>
            <a:off x="82062" y="820615"/>
            <a:ext cx="9191940" cy="5220748"/>
          </a:xfrm>
        </p:spPr>
        <p:txBody>
          <a:bodyPr>
            <a:normAutofit/>
          </a:bodyPr>
          <a:lstStyle/>
          <a:p>
            <a:r>
              <a:rPr lang="en-US" sz="2000" dirty="0"/>
              <a:t>Hibernate is a Java framework that simplifies the development of Java application to interact with the database. </a:t>
            </a:r>
            <a:endParaRPr lang="en-US" sz="2000" dirty="0" smtClean="0"/>
          </a:p>
          <a:p>
            <a:r>
              <a:rPr lang="en-US" sz="2000" dirty="0" smtClean="0"/>
              <a:t>It </a:t>
            </a:r>
            <a:r>
              <a:rPr lang="en-US" sz="2000" dirty="0"/>
              <a:t>is an open source, lightweight, ORM (Object Relational Mapping) tool. Hibernate implements the specifications of JPA (Java Persistence API) for data persistence</a:t>
            </a:r>
            <a:r>
              <a:rPr lang="en-US" sz="2000" dirty="0" smtClean="0"/>
              <a:t>.</a:t>
            </a:r>
          </a:p>
          <a:p>
            <a:pPr marL="0" indent="0">
              <a:buNone/>
            </a:pPr>
            <a:r>
              <a:rPr lang="en-US" sz="2000" dirty="0"/>
              <a:t>ORM Tool</a:t>
            </a:r>
          </a:p>
          <a:p>
            <a:r>
              <a:rPr lang="en-US" sz="2000" dirty="0"/>
              <a:t>An ORM tool simplifies the data creation, data manipulation and data access. It is a programming technique that maps the object to the data stored in the database.</a:t>
            </a:r>
          </a:p>
          <a:p>
            <a:r>
              <a:rPr lang="en-US" sz="2000" dirty="0"/>
              <a:t>The ORM tool internally uses the JDBC API to interact with the database.</a:t>
            </a:r>
          </a:p>
          <a:p>
            <a:endParaRPr lang="en-US" dirty="0"/>
          </a:p>
        </p:txBody>
      </p:sp>
      <p:pic>
        <p:nvPicPr>
          <p:cNvPr id="3074" name="Picture 2" descr="hibernate tutorial, An introduction to hibern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16" y="4360985"/>
            <a:ext cx="10410092" cy="249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02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POSTMAN TOOL</a:t>
            </a:r>
            <a:endParaRPr lang="en-US" sz="4000" dirty="0"/>
          </a:p>
        </p:txBody>
      </p:sp>
      <p:sp>
        <p:nvSpPr>
          <p:cNvPr id="3" name="Content Placeholder 2"/>
          <p:cNvSpPr>
            <a:spLocks noGrp="1"/>
          </p:cNvSpPr>
          <p:nvPr>
            <p:ph idx="1"/>
          </p:nvPr>
        </p:nvSpPr>
        <p:spPr/>
        <p:txBody>
          <a:bodyPr>
            <a:normAutofit/>
          </a:bodyPr>
          <a:lstStyle/>
          <a:p>
            <a:r>
              <a:rPr lang="en-US" sz="2000" dirty="0"/>
              <a:t>Postman is one of the most popular software testing tools which is used for API testing</a:t>
            </a:r>
            <a:r>
              <a:rPr lang="en-US" sz="2000" dirty="0" smtClean="0"/>
              <a:t>.</a:t>
            </a:r>
          </a:p>
          <a:p>
            <a:r>
              <a:rPr lang="en-US" sz="2000" dirty="0" smtClean="0"/>
              <a:t> </a:t>
            </a:r>
            <a:r>
              <a:rPr lang="en-US" sz="2000" dirty="0"/>
              <a:t>With the help of this tool, developers can easily create, test, share, and document APIs</a:t>
            </a:r>
            <a:r>
              <a:rPr lang="en-US" sz="2000" dirty="0" smtClean="0"/>
              <a:t>.   </a:t>
            </a:r>
          </a:p>
          <a:p>
            <a:r>
              <a:rPr lang="en-US" sz="2000" dirty="0"/>
              <a:t>Postman is a standalone software testing API (Application Programming Interface) platform to build, test, design, modify, and document APIs. </a:t>
            </a:r>
            <a:endParaRPr lang="en-US" sz="2000" dirty="0" smtClean="0"/>
          </a:p>
          <a:p>
            <a:r>
              <a:rPr lang="en-US" sz="2000" dirty="0" smtClean="0"/>
              <a:t>It </a:t>
            </a:r>
            <a:r>
              <a:rPr lang="en-US" sz="2000" dirty="0"/>
              <a:t>is a simple Graphic User Interface for sending and viewing HTTP requests and responses.</a:t>
            </a:r>
          </a:p>
          <a:p>
            <a:pPr marL="0" indent="0">
              <a:buNone/>
            </a:pPr>
            <a:r>
              <a:rPr lang="en-US" sz="2000" dirty="0" smtClean="0"/>
              <a:t>                                                </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776" y="1949083"/>
            <a:ext cx="2488223" cy="309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17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28954"/>
            <a:ext cx="8596668" cy="1207478"/>
          </a:xfrm>
        </p:spPr>
        <p:txBody>
          <a:bodyPr/>
          <a:lstStyle/>
          <a:p>
            <a:r>
              <a:rPr lang="en-US" dirty="0" smtClean="0"/>
              <a:t>Why use postman?</a:t>
            </a:r>
            <a:endParaRPr lang="en-US" dirty="0"/>
          </a:p>
        </p:txBody>
      </p:sp>
      <p:sp>
        <p:nvSpPr>
          <p:cNvPr id="3" name="Content Placeholder 2"/>
          <p:cNvSpPr>
            <a:spLocks noGrp="1"/>
          </p:cNvSpPr>
          <p:nvPr>
            <p:ph idx="1"/>
          </p:nvPr>
        </p:nvSpPr>
        <p:spPr>
          <a:xfrm>
            <a:off x="199292" y="1242646"/>
            <a:ext cx="11992708" cy="5732585"/>
          </a:xfrm>
        </p:spPr>
        <p:txBody>
          <a:bodyPr/>
          <a:lstStyle/>
          <a:p>
            <a:r>
              <a:rPr lang="en-US" b="1" dirty="0"/>
              <a:t>Accessibility-</a:t>
            </a:r>
            <a:r>
              <a:rPr lang="en-US" dirty="0"/>
              <a:t> One can use it anywhere after installing Postman into the device by simply logging in to the account.</a:t>
            </a:r>
          </a:p>
          <a:p>
            <a:r>
              <a:rPr lang="en-US" b="1" dirty="0"/>
              <a:t>Use Collections</a:t>
            </a:r>
            <a:r>
              <a:rPr lang="en-US" dirty="0"/>
              <a:t>-Postman allows users to build collections for their API-calls. Every set can create multiple requests and subfolders. It will help to organize the test suites.</a:t>
            </a:r>
          </a:p>
          <a:p>
            <a:r>
              <a:rPr lang="en-US" b="1" dirty="0"/>
              <a:t>Test development-</a:t>
            </a:r>
            <a:r>
              <a:rPr lang="en-US" dirty="0"/>
              <a:t> To test checkpoints, verification of successful HTTP response status shall be added to every API- calls.</a:t>
            </a:r>
          </a:p>
          <a:p>
            <a:r>
              <a:rPr lang="en-US" b="1" dirty="0"/>
              <a:t>Automation Testing-</a:t>
            </a:r>
            <a:r>
              <a:rPr lang="en-US" dirty="0"/>
              <a:t>Tests can be performed in several repetitions or iterations by using the Collection Runner or Newman, which saves time for repeated tests.</a:t>
            </a:r>
          </a:p>
          <a:p>
            <a:r>
              <a:rPr lang="en-US" b="1" dirty="0"/>
              <a:t>Creating Environments-</a:t>
            </a:r>
            <a:r>
              <a:rPr lang="en-US" dirty="0"/>
              <a:t> The design of multiple environments results in less replication of tests as one can use the same collection but for a different setting.</a:t>
            </a:r>
          </a:p>
          <a:p>
            <a:r>
              <a:rPr lang="en-US" b="1" dirty="0"/>
              <a:t>Debugging-</a:t>
            </a:r>
            <a:r>
              <a:rPr lang="en-US" dirty="0"/>
              <a:t> To effectively debug the tests, the postman console helps to track what data is being retrieved.</a:t>
            </a:r>
          </a:p>
          <a:p>
            <a:r>
              <a:rPr lang="en-US" b="1" dirty="0"/>
              <a:t>Collaboration-</a:t>
            </a:r>
            <a:r>
              <a:rPr lang="en-US" dirty="0"/>
              <a:t> You can import or export collections and environments to enhance the sharing of files. You may also use a direct connection to share the collections.</a:t>
            </a:r>
          </a:p>
          <a:p>
            <a:r>
              <a:rPr lang="en-US" b="1" dirty="0"/>
              <a:t>Continuous integration-</a:t>
            </a:r>
            <a:r>
              <a:rPr lang="en-US" dirty="0"/>
              <a:t>It can support continuous integration.</a:t>
            </a:r>
          </a:p>
          <a:p>
            <a:pPr marL="0" indent="0">
              <a:buNone/>
            </a:pPr>
            <a:endParaRPr lang="en-US" dirty="0"/>
          </a:p>
          <a:p>
            <a:endParaRPr lang="en-US" dirty="0"/>
          </a:p>
        </p:txBody>
      </p:sp>
    </p:spTree>
    <p:extLst>
      <p:ext uri="{BB962C8B-B14F-4D97-AF65-F5344CB8AC3E}">
        <p14:creationId xmlns:p14="http://schemas.microsoft.com/office/powerpoint/2010/main" val="757748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9144" y="404948"/>
            <a:ext cx="2769326"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Batch -</a:t>
            </a:r>
            <a:r>
              <a:rPr lang="en-US" sz="3600" b="1" dirty="0" smtClean="0">
                <a:solidFill>
                  <a:schemeClr val="accent1"/>
                </a:solidFill>
                <a:latin typeface="Times New Roman" panose="02020603050405020304" pitchFamily="18" charset="0"/>
                <a:cs typeface="Times New Roman" panose="02020603050405020304" pitchFamily="18" charset="0"/>
              </a:rPr>
              <a:t>08</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79715" y="1345423"/>
            <a:ext cx="5003074"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Front 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Yellaling                                             2492103</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Vinayak Gunjikar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2492313</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Yenni Anusha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2491164</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Vipin Sachin Chaurasiya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2492122</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79715" y="4089827"/>
            <a:ext cx="5016137"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Back 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 Yash Pandey                                       2492460</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Vipin Sachin Chaurasiya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2492122</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Vishal Ramachandra Nalawade          2492153</a:t>
            </a: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Vipul Vivek Chinnawar                      2492181</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p>
        </p:txBody>
      </p:sp>
      <p:pic>
        <p:nvPicPr>
          <p:cNvPr id="2" name="Picture 1"/>
          <p:cNvPicPr>
            <a:picLocks noChangeAspect="1"/>
          </p:cNvPicPr>
          <p:nvPr/>
        </p:nvPicPr>
        <p:blipFill>
          <a:blip r:embed="rId2"/>
          <a:stretch>
            <a:fillRect/>
          </a:stretch>
        </p:blipFill>
        <p:spPr>
          <a:xfrm>
            <a:off x="5995852" y="1489166"/>
            <a:ext cx="3683725" cy="3775165"/>
          </a:xfrm>
          <a:prstGeom prst="rect">
            <a:avLst/>
          </a:prstGeom>
        </p:spPr>
      </p:pic>
    </p:spTree>
    <p:extLst>
      <p:ext uri="{BB962C8B-B14F-4D97-AF65-F5344CB8AC3E}">
        <p14:creationId xmlns:p14="http://schemas.microsoft.com/office/powerpoint/2010/main" val="36401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80">
                                          <p:stCondLst>
                                            <p:cond delay="0"/>
                                          </p:stCondLst>
                                        </p:cTn>
                                        <p:tgtEl>
                                          <p:spTgt spid="5">
                                            <p:txEl>
                                              <p:pRg st="2" end="2"/>
                                            </p:txEl>
                                          </p:spTgt>
                                        </p:tgtEl>
                                      </p:cBhvr>
                                    </p:animEffect>
                                    <p:anim calcmode="lin" valueType="num">
                                      <p:cBhvr>
                                        <p:cTn id="13"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xEl>
                                              <p:pRg st="2" end="2"/>
                                            </p:txEl>
                                          </p:spTgt>
                                        </p:tgtEl>
                                      </p:cBhvr>
                                      <p:to x="100000" y="60000"/>
                                    </p:animScale>
                                    <p:animScale>
                                      <p:cBhvr>
                                        <p:cTn id="19" dur="166" decel="50000">
                                          <p:stCondLst>
                                            <p:cond delay="676"/>
                                          </p:stCondLst>
                                        </p:cTn>
                                        <p:tgtEl>
                                          <p:spTgt spid="5">
                                            <p:txEl>
                                              <p:pRg st="2" end="2"/>
                                            </p:txEl>
                                          </p:spTgt>
                                        </p:tgtEl>
                                      </p:cBhvr>
                                      <p:to x="100000" y="100000"/>
                                    </p:animScale>
                                    <p:animScale>
                                      <p:cBhvr>
                                        <p:cTn id="20" dur="26">
                                          <p:stCondLst>
                                            <p:cond delay="1312"/>
                                          </p:stCondLst>
                                        </p:cTn>
                                        <p:tgtEl>
                                          <p:spTgt spid="5">
                                            <p:txEl>
                                              <p:pRg st="2" end="2"/>
                                            </p:txEl>
                                          </p:spTgt>
                                        </p:tgtEl>
                                      </p:cBhvr>
                                      <p:to x="100000" y="80000"/>
                                    </p:animScale>
                                    <p:animScale>
                                      <p:cBhvr>
                                        <p:cTn id="21" dur="166" decel="50000">
                                          <p:stCondLst>
                                            <p:cond delay="1338"/>
                                          </p:stCondLst>
                                        </p:cTn>
                                        <p:tgtEl>
                                          <p:spTgt spid="5">
                                            <p:txEl>
                                              <p:pRg st="2" end="2"/>
                                            </p:txEl>
                                          </p:spTgt>
                                        </p:tgtEl>
                                      </p:cBhvr>
                                      <p:to x="100000" y="100000"/>
                                    </p:animScale>
                                    <p:animScale>
                                      <p:cBhvr>
                                        <p:cTn id="22" dur="26">
                                          <p:stCondLst>
                                            <p:cond delay="1642"/>
                                          </p:stCondLst>
                                        </p:cTn>
                                        <p:tgtEl>
                                          <p:spTgt spid="5">
                                            <p:txEl>
                                              <p:pRg st="2" end="2"/>
                                            </p:txEl>
                                          </p:spTgt>
                                        </p:tgtEl>
                                      </p:cBhvr>
                                      <p:to x="100000" y="90000"/>
                                    </p:animScale>
                                    <p:animScale>
                                      <p:cBhvr>
                                        <p:cTn id="23" dur="166" decel="50000">
                                          <p:stCondLst>
                                            <p:cond delay="1668"/>
                                          </p:stCondLst>
                                        </p:cTn>
                                        <p:tgtEl>
                                          <p:spTgt spid="5">
                                            <p:txEl>
                                              <p:pRg st="2" end="2"/>
                                            </p:txEl>
                                          </p:spTgt>
                                        </p:tgtEl>
                                      </p:cBhvr>
                                      <p:to x="100000" y="100000"/>
                                    </p:animScale>
                                    <p:animScale>
                                      <p:cBhvr>
                                        <p:cTn id="24" dur="26">
                                          <p:stCondLst>
                                            <p:cond delay="1808"/>
                                          </p:stCondLst>
                                        </p:cTn>
                                        <p:tgtEl>
                                          <p:spTgt spid="5">
                                            <p:txEl>
                                              <p:pRg st="2" end="2"/>
                                            </p:txEl>
                                          </p:spTgt>
                                        </p:tgtEl>
                                      </p:cBhvr>
                                      <p:to x="100000" y="95000"/>
                                    </p:animScale>
                                    <p:animScale>
                                      <p:cBhvr>
                                        <p:cTn id="25" dur="166" decel="50000">
                                          <p:stCondLst>
                                            <p:cond delay="1834"/>
                                          </p:stCondLst>
                                        </p:cTn>
                                        <p:tgtEl>
                                          <p:spTgt spid="5">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down)">
                                      <p:cBhvr>
                                        <p:cTn id="28" dur="580">
                                          <p:stCondLst>
                                            <p:cond delay="0"/>
                                          </p:stCondLst>
                                        </p:cTn>
                                        <p:tgtEl>
                                          <p:spTgt spid="5">
                                            <p:txEl>
                                              <p:pRg st="3" end="3"/>
                                            </p:txEl>
                                          </p:spTgt>
                                        </p:tgtEl>
                                      </p:cBhvr>
                                    </p:animEffect>
                                    <p:anim calcmode="lin" valueType="num">
                                      <p:cBhvr>
                                        <p:cTn id="29"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xEl>
                                              <p:pRg st="3" end="3"/>
                                            </p:txEl>
                                          </p:spTgt>
                                        </p:tgtEl>
                                      </p:cBhvr>
                                      <p:to x="100000" y="60000"/>
                                    </p:animScale>
                                    <p:animScale>
                                      <p:cBhvr>
                                        <p:cTn id="35" dur="166" decel="50000">
                                          <p:stCondLst>
                                            <p:cond delay="676"/>
                                          </p:stCondLst>
                                        </p:cTn>
                                        <p:tgtEl>
                                          <p:spTgt spid="5">
                                            <p:txEl>
                                              <p:pRg st="3" end="3"/>
                                            </p:txEl>
                                          </p:spTgt>
                                        </p:tgtEl>
                                      </p:cBhvr>
                                      <p:to x="100000" y="100000"/>
                                    </p:animScale>
                                    <p:animScale>
                                      <p:cBhvr>
                                        <p:cTn id="36" dur="26">
                                          <p:stCondLst>
                                            <p:cond delay="1312"/>
                                          </p:stCondLst>
                                        </p:cTn>
                                        <p:tgtEl>
                                          <p:spTgt spid="5">
                                            <p:txEl>
                                              <p:pRg st="3" end="3"/>
                                            </p:txEl>
                                          </p:spTgt>
                                        </p:tgtEl>
                                      </p:cBhvr>
                                      <p:to x="100000" y="80000"/>
                                    </p:animScale>
                                    <p:animScale>
                                      <p:cBhvr>
                                        <p:cTn id="37" dur="166" decel="50000">
                                          <p:stCondLst>
                                            <p:cond delay="1338"/>
                                          </p:stCondLst>
                                        </p:cTn>
                                        <p:tgtEl>
                                          <p:spTgt spid="5">
                                            <p:txEl>
                                              <p:pRg st="3" end="3"/>
                                            </p:txEl>
                                          </p:spTgt>
                                        </p:tgtEl>
                                      </p:cBhvr>
                                      <p:to x="100000" y="100000"/>
                                    </p:animScale>
                                    <p:animScale>
                                      <p:cBhvr>
                                        <p:cTn id="38" dur="26">
                                          <p:stCondLst>
                                            <p:cond delay="1642"/>
                                          </p:stCondLst>
                                        </p:cTn>
                                        <p:tgtEl>
                                          <p:spTgt spid="5">
                                            <p:txEl>
                                              <p:pRg st="3" end="3"/>
                                            </p:txEl>
                                          </p:spTgt>
                                        </p:tgtEl>
                                      </p:cBhvr>
                                      <p:to x="100000" y="90000"/>
                                    </p:animScale>
                                    <p:animScale>
                                      <p:cBhvr>
                                        <p:cTn id="39" dur="166" decel="50000">
                                          <p:stCondLst>
                                            <p:cond delay="1668"/>
                                          </p:stCondLst>
                                        </p:cTn>
                                        <p:tgtEl>
                                          <p:spTgt spid="5">
                                            <p:txEl>
                                              <p:pRg st="3" end="3"/>
                                            </p:txEl>
                                          </p:spTgt>
                                        </p:tgtEl>
                                      </p:cBhvr>
                                      <p:to x="100000" y="100000"/>
                                    </p:animScale>
                                    <p:animScale>
                                      <p:cBhvr>
                                        <p:cTn id="40" dur="26">
                                          <p:stCondLst>
                                            <p:cond delay="1808"/>
                                          </p:stCondLst>
                                        </p:cTn>
                                        <p:tgtEl>
                                          <p:spTgt spid="5">
                                            <p:txEl>
                                              <p:pRg st="3" end="3"/>
                                            </p:txEl>
                                          </p:spTgt>
                                        </p:tgtEl>
                                      </p:cBhvr>
                                      <p:to x="100000" y="95000"/>
                                    </p:animScale>
                                    <p:animScale>
                                      <p:cBhvr>
                                        <p:cTn id="41" dur="166" decel="50000">
                                          <p:stCondLst>
                                            <p:cond delay="1834"/>
                                          </p:stCondLst>
                                        </p:cTn>
                                        <p:tgtEl>
                                          <p:spTgt spid="5">
                                            <p:txEl>
                                              <p:pRg st="3" end="3"/>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wipe(down)">
                                      <p:cBhvr>
                                        <p:cTn id="44" dur="580">
                                          <p:stCondLst>
                                            <p:cond delay="0"/>
                                          </p:stCondLst>
                                        </p:cTn>
                                        <p:tgtEl>
                                          <p:spTgt spid="5">
                                            <p:txEl>
                                              <p:pRg st="4" end="4"/>
                                            </p:txEl>
                                          </p:spTgt>
                                        </p:tgtEl>
                                      </p:cBhvr>
                                    </p:animEffect>
                                    <p:anim calcmode="lin" valueType="num">
                                      <p:cBhvr>
                                        <p:cTn id="4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5">
                                            <p:txEl>
                                              <p:pRg st="4" end="4"/>
                                            </p:txEl>
                                          </p:spTgt>
                                        </p:tgtEl>
                                      </p:cBhvr>
                                      <p:to x="100000" y="60000"/>
                                    </p:animScale>
                                    <p:animScale>
                                      <p:cBhvr>
                                        <p:cTn id="51" dur="166" decel="50000">
                                          <p:stCondLst>
                                            <p:cond delay="676"/>
                                          </p:stCondLst>
                                        </p:cTn>
                                        <p:tgtEl>
                                          <p:spTgt spid="5">
                                            <p:txEl>
                                              <p:pRg st="4" end="4"/>
                                            </p:txEl>
                                          </p:spTgt>
                                        </p:tgtEl>
                                      </p:cBhvr>
                                      <p:to x="100000" y="100000"/>
                                    </p:animScale>
                                    <p:animScale>
                                      <p:cBhvr>
                                        <p:cTn id="52" dur="26">
                                          <p:stCondLst>
                                            <p:cond delay="1312"/>
                                          </p:stCondLst>
                                        </p:cTn>
                                        <p:tgtEl>
                                          <p:spTgt spid="5">
                                            <p:txEl>
                                              <p:pRg st="4" end="4"/>
                                            </p:txEl>
                                          </p:spTgt>
                                        </p:tgtEl>
                                      </p:cBhvr>
                                      <p:to x="100000" y="80000"/>
                                    </p:animScale>
                                    <p:animScale>
                                      <p:cBhvr>
                                        <p:cTn id="53" dur="166" decel="50000">
                                          <p:stCondLst>
                                            <p:cond delay="1338"/>
                                          </p:stCondLst>
                                        </p:cTn>
                                        <p:tgtEl>
                                          <p:spTgt spid="5">
                                            <p:txEl>
                                              <p:pRg st="4" end="4"/>
                                            </p:txEl>
                                          </p:spTgt>
                                        </p:tgtEl>
                                      </p:cBhvr>
                                      <p:to x="100000" y="100000"/>
                                    </p:animScale>
                                    <p:animScale>
                                      <p:cBhvr>
                                        <p:cTn id="54" dur="26">
                                          <p:stCondLst>
                                            <p:cond delay="1642"/>
                                          </p:stCondLst>
                                        </p:cTn>
                                        <p:tgtEl>
                                          <p:spTgt spid="5">
                                            <p:txEl>
                                              <p:pRg st="4" end="4"/>
                                            </p:txEl>
                                          </p:spTgt>
                                        </p:tgtEl>
                                      </p:cBhvr>
                                      <p:to x="100000" y="90000"/>
                                    </p:animScale>
                                    <p:animScale>
                                      <p:cBhvr>
                                        <p:cTn id="55" dur="166" decel="50000">
                                          <p:stCondLst>
                                            <p:cond delay="1668"/>
                                          </p:stCondLst>
                                        </p:cTn>
                                        <p:tgtEl>
                                          <p:spTgt spid="5">
                                            <p:txEl>
                                              <p:pRg st="4" end="4"/>
                                            </p:txEl>
                                          </p:spTgt>
                                        </p:tgtEl>
                                      </p:cBhvr>
                                      <p:to x="100000" y="100000"/>
                                    </p:animScale>
                                    <p:animScale>
                                      <p:cBhvr>
                                        <p:cTn id="56" dur="26">
                                          <p:stCondLst>
                                            <p:cond delay="1808"/>
                                          </p:stCondLst>
                                        </p:cTn>
                                        <p:tgtEl>
                                          <p:spTgt spid="5">
                                            <p:txEl>
                                              <p:pRg st="4" end="4"/>
                                            </p:txEl>
                                          </p:spTgt>
                                        </p:tgtEl>
                                      </p:cBhvr>
                                      <p:to x="100000" y="95000"/>
                                    </p:animScale>
                                    <p:animScale>
                                      <p:cBhvr>
                                        <p:cTn id="57" dur="166" decel="50000">
                                          <p:stCondLst>
                                            <p:cond delay="1834"/>
                                          </p:stCondLst>
                                        </p:cTn>
                                        <p:tgtEl>
                                          <p:spTgt spid="5">
                                            <p:txEl>
                                              <p:pRg st="4" end="4"/>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Effect transition="in" filter="wipe(down)">
                                      <p:cBhvr>
                                        <p:cTn id="60" dur="580">
                                          <p:stCondLst>
                                            <p:cond delay="0"/>
                                          </p:stCondLst>
                                        </p:cTn>
                                        <p:tgtEl>
                                          <p:spTgt spid="5">
                                            <p:txEl>
                                              <p:pRg st="5" end="5"/>
                                            </p:txEl>
                                          </p:spTgt>
                                        </p:tgtEl>
                                      </p:cBhvr>
                                    </p:animEffect>
                                    <p:anim calcmode="lin" valueType="num">
                                      <p:cBhvr>
                                        <p:cTn id="61"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5">
                                            <p:txEl>
                                              <p:pRg st="5" end="5"/>
                                            </p:txEl>
                                          </p:spTgt>
                                        </p:tgtEl>
                                      </p:cBhvr>
                                      <p:to x="100000" y="60000"/>
                                    </p:animScale>
                                    <p:animScale>
                                      <p:cBhvr>
                                        <p:cTn id="67" dur="166" decel="50000">
                                          <p:stCondLst>
                                            <p:cond delay="676"/>
                                          </p:stCondLst>
                                        </p:cTn>
                                        <p:tgtEl>
                                          <p:spTgt spid="5">
                                            <p:txEl>
                                              <p:pRg st="5" end="5"/>
                                            </p:txEl>
                                          </p:spTgt>
                                        </p:tgtEl>
                                      </p:cBhvr>
                                      <p:to x="100000" y="100000"/>
                                    </p:animScale>
                                    <p:animScale>
                                      <p:cBhvr>
                                        <p:cTn id="68" dur="26">
                                          <p:stCondLst>
                                            <p:cond delay="1312"/>
                                          </p:stCondLst>
                                        </p:cTn>
                                        <p:tgtEl>
                                          <p:spTgt spid="5">
                                            <p:txEl>
                                              <p:pRg st="5" end="5"/>
                                            </p:txEl>
                                          </p:spTgt>
                                        </p:tgtEl>
                                      </p:cBhvr>
                                      <p:to x="100000" y="80000"/>
                                    </p:animScale>
                                    <p:animScale>
                                      <p:cBhvr>
                                        <p:cTn id="69" dur="166" decel="50000">
                                          <p:stCondLst>
                                            <p:cond delay="1338"/>
                                          </p:stCondLst>
                                        </p:cTn>
                                        <p:tgtEl>
                                          <p:spTgt spid="5">
                                            <p:txEl>
                                              <p:pRg st="5" end="5"/>
                                            </p:txEl>
                                          </p:spTgt>
                                        </p:tgtEl>
                                      </p:cBhvr>
                                      <p:to x="100000" y="100000"/>
                                    </p:animScale>
                                    <p:animScale>
                                      <p:cBhvr>
                                        <p:cTn id="70" dur="26">
                                          <p:stCondLst>
                                            <p:cond delay="1642"/>
                                          </p:stCondLst>
                                        </p:cTn>
                                        <p:tgtEl>
                                          <p:spTgt spid="5">
                                            <p:txEl>
                                              <p:pRg st="5" end="5"/>
                                            </p:txEl>
                                          </p:spTgt>
                                        </p:tgtEl>
                                      </p:cBhvr>
                                      <p:to x="100000" y="90000"/>
                                    </p:animScale>
                                    <p:animScale>
                                      <p:cBhvr>
                                        <p:cTn id="71" dur="166" decel="50000">
                                          <p:stCondLst>
                                            <p:cond delay="1668"/>
                                          </p:stCondLst>
                                        </p:cTn>
                                        <p:tgtEl>
                                          <p:spTgt spid="5">
                                            <p:txEl>
                                              <p:pRg st="5" end="5"/>
                                            </p:txEl>
                                          </p:spTgt>
                                        </p:tgtEl>
                                      </p:cBhvr>
                                      <p:to x="100000" y="100000"/>
                                    </p:animScale>
                                    <p:animScale>
                                      <p:cBhvr>
                                        <p:cTn id="72" dur="26">
                                          <p:stCondLst>
                                            <p:cond delay="1808"/>
                                          </p:stCondLst>
                                        </p:cTn>
                                        <p:tgtEl>
                                          <p:spTgt spid="5">
                                            <p:txEl>
                                              <p:pRg st="5" end="5"/>
                                            </p:txEl>
                                          </p:spTgt>
                                        </p:tgtEl>
                                      </p:cBhvr>
                                      <p:to x="100000" y="95000"/>
                                    </p:animScale>
                                    <p:animScale>
                                      <p:cBhvr>
                                        <p:cTn id="73" dur="166" decel="50000">
                                          <p:stCondLst>
                                            <p:cond delay="1834"/>
                                          </p:stCondLst>
                                        </p:cTn>
                                        <p:tgtEl>
                                          <p:spTgt spid="5">
                                            <p:txEl>
                                              <p:pRg st="5" end="5"/>
                                            </p:txEl>
                                          </p:spTgt>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nodeType="clickEffect">
                                  <p:stCondLst>
                                    <p:cond delay="0"/>
                                  </p:stCondLst>
                                  <p:childTnLst>
                                    <p:set>
                                      <p:cBhvr>
                                        <p:cTn id="77" dur="1" fill="hold">
                                          <p:stCondLst>
                                            <p:cond delay="0"/>
                                          </p:stCondLst>
                                        </p:cTn>
                                        <p:tgtEl>
                                          <p:spTgt spid="7">
                                            <p:txEl>
                                              <p:pRg st="2" end="2"/>
                                            </p:txEl>
                                          </p:spTgt>
                                        </p:tgtEl>
                                        <p:attrNameLst>
                                          <p:attrName>style.visibility</p:attrName>
                                        </p:attrNameLst>
                                      </p:cBhvr>
                                      <p:to>
                                        <p:strVal val="visible"/>
                                      </p:to>
                                    </p:set>
                                    <p:animEffect transition="in" filter="wipe(down)">
                                      <p:cBhvr>
                                        <p:cTn id="78" dur="580">
                                          <p:stCondLst>
                                            <p:cond delay="0"/>
                                          </p:stCondLst>
                                        </p:cTn>
                                        <p:tgtEl>
                                          <p:spTgt spid="7">
                                            <p:txEl>
                                              <p:pRg st="2" end="2"/>
                                            </p:txEl>
                                          </p:spTgt>
                                        </p:tgtEl>
                                      </p:cBhvr>
                                    </p:animEffect>
                                    <p:anim calcmode="lin" valueType="num">
                                      <p:cBhvr>
                                        <p:cTn id="79"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7">
                                            <p:txEl>
                                              <p:pRg st="2" end="2"/>
                                            </p:txEl>
                                          </p:spTgt>
                                        </p:tgtEl>
                                      </p:cBhvr>
                                      <p:to x="100000" y="60000"/>
                                    </p:animScale>
                                    <p:animScale>
                                      <p:cBhvr>
                                        <p:cTn id="85" dur="166" decel="50000">
                                          <p:stCondLst>
                                            <p:cond delay="676"/>
                                          </p:stCondLst>
                                        </p:cTn>
                                        <p:tgtEl>
                                          <p:spTgt spid="7">
                                            <p:txEl>
                                              <p:pRg st="2" end="2"/>
                                            </p:txEl>
                                          </p:spTgt>
                                        </p:tgtEl>
                                      </p:cBhvr>
                                      <p:to x="100000" y="100000"/>
                                    </p:animScale>
                                    <p:animScale>
                                      <p:cBhvr>
                                        <p:cTn id="86" dur="26">
                                          <p:stCondLst>
                                            <p:cond delay="1312"/>
                                          </p:stCondLst>
                                        </p:cTn>
                                        <p:tgtEl>
                                          <p:spTgt spid="7">
                                            <p:txEl>
                                              <p:pRg st="2" end="2"/>
                                            </p:txEl>
                                          </p:spTgt>
                                        </p:tgtEl>
                                      </p:cBhvr>
                                      <p:to x="100000" y="80000"/>
                                    </p:animScale>
                                    <p:animScale>
                                      <p:cBhvr>
                                        <p:cTn id="87" dur="166" decel="50000">
                                          <p:stCondLst>
                                            <p:cond delay="1338"/>
                                          </p:stCondLst>
                                        </p:cTn>
                                        <p:tgtEl>
                                          <p:spTgt spid="7">
                                            <p:txEl>
                                              <p:pRg st="2" end="2"/>
                                            </p:txEl>
                                          </p:spTgt>
                                        </p:tgtEl>
                                      </p:cBhvr>
                                      <p:to x="100000" y="100000"/>
                                    </p:animScale>
                                    <p:animScale>
                                      <p:cBhvr>
                                        <p:cTn id="88" dur="26">
                                          <p:stCondLst>
                                            <p:cond delay="1642"/>
                                          </p:stCondLst>
                                        </p:cTn>
                                        <p:tgtEl>
                                          <p:spTgt spid="7">
                                            <p:txEl>
                                              <p:pRg st="2" end="2"/>
                                            </p:txEl>
                                          </p:spTgt>
                                        </p:tgtEl>
                                      </p:cBhvr>
                                      <p:to x="100000" y="90000"/>
                                    </p:animScale>
                                    <p:animScale>
                                      <p:cBhvr>
                                        <p:cTn id="89" dur="166" decel="50000">
                                          <p:stCondLst>
                                            <p:cond delay="1668"/>
                                          </p:stCondLst>
                                        </p:cTn>
                                        <p:tgtEl>
                                          <p:spTgt spid="7">
                                            <p:txEl>
                                              <p:pRg st="2" end="2"/>
                                            </p:txEl>
                                          </p:spTgt>
                                        </p:tgtEl>
                                      </p:cBhvr>
                                      <p:to x="100000" y="100000"/>
                                    </p:animScale>
                                    <p:animScale>
                                      <p:cBhvr>
                                        <p:cTn id="90" dur="26">
                                          <p:stCondLst>
                                            <p:cond delay="1808"/>
                                          </p:stCondLst>
                                        </p:cTn>
                                        <p:tgtEl>
                                          <p:spTgt spid="7">
                                            <p:txEl>
                                              <p:pRg st="2" end="2"/>
                                            </p:txEl>
                                          </p:spTgt>
                                        </p:tgtEl>
                                      </p:cBhvr>
                                      <p:to x="100000" y="95000"/>
                                    </p:animScale>
                                    <p:animScale>
                                      <p:cBhvr>
                                        <p:cTn id="91" dur="166" decel="50000">
                                          <p:stCondLst>
                                            <p:cond delay="1834"/>
                                          </p:stCondLst>
                                        </p:cTn>
                                        <p:tgtEl>
                                          <p:spTgt spid="7">
                                            <p:txEl>
                                              <p:pRg st="2" end="2"/>
                                            </p:txEl>
                                          </p:spTgt>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7">
                                            <p:txEl>
                                              <p:pRg st="3" end="3"/>
                                            </p:txEl>
                                          </p:spTgt>
                                        </p:tgtEl>
                                        <p:attrNameLst>
                                          <p:attrName>style.visibility</p:attrName>
                                        </p:attrNameLst>
                                      </p:cBhvr>
                                      <p:to>
                                        <p:strVal val="visible"/>
                                      </p:to>
                                    </p:set>
                                    <p:animEffect transition="in" filter="wipe(down)">
                                      <p:cBhvr>
                                        <p:cTn id="94" dur="580">
                                          <p:stCondLst>
                                            <p:cond delay="0"/>
                                          </p:stCondLst>
                                        </p:cTn>
                                        <p:tgtEl>
                                          <p:spTgt spid="7">
                                            <p:txEl>
                                              <p:pRg st="3" end="3"/>
                                            </p:txEl>
                                          </p:spTgt>
                                        </p:tgtEl>
                                      </p:cBhvr>
                                    </p:animEffect>
                                    <p:anim calcmode="lin" valueType="num">
                                      <p:cBhvr>
                                        <p:cTn id="95" dur="1822" tmFilter="0,0; 0.14,0.36; 0.43,0.73; 0.71,0.91; 1.0,1.0">
                                          <p:stCondLst>
                                            <p:cond delay="0"/>
                                          </p:stCondLst>
                                        </p:cTn>
                                        <p:tgtEl>
                                          <p:spTgt spid="7">
                                            <p:txEl>
                                              <p:pRg st="3" end="3"/>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7">
                                            <p:txEl>
                                              <p:pRg st="3" end="3"/>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7">
                                            <p:txEl>
                                              <p:pRg st="3" end="3"/>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7">
                                            <p:txEl>
                                              <p:pRg st="3" end="3"/>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7">
                                            <p:txEl>
                                              <p:pRg st="3" end="3"/>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7">
                                            <p:txEl>
                                              <p:pRg st="3" end="3"/>
                                            </p:txEl>
                                          </p:spTgt>
                                        </p:tgtEl>
                                      </p:cBhvr>
                                      <p:to x="100000" y="60000"/>
                                    </p:animScale>
                                    <p:animScale>
                                      <p:cBhvr>
                                        <p:cTn id="101" dur="166" decel="50000">
                                          <p:stCondLst>
                                            <p:cond delay="676"/>
                                          </p:stCondLst>
                                        </p:cTn>
                                        <p:tgtEl>
                                          <p:spTgt spid="7">
                                            <p:txEl>
                                              <p:pRg st="3" end="3"/>
                                            </p:txEl>
                                          </p:spTgt>
                                        </p:tgtEl>
                                      </p:cBhvr>
                                      <p:to x="100000" y="100000"/>
                                    </p:animScale>
                                    <p:animScale>
                                      <p:cBhvr>
                                        <p:cTn id="102" dur="26">
                                          <p:stCondLst>
                                            <p:cond delay="1312"/>
                                          </p:stCondLst>
                                        </p:cTn>
                                        <p:tgtEl>
                                          <p:spTgt spid="7">
                                            <p:txEl>
                                              <p:pRg st="3" end="3"/>
                                            </p:txEl>
                                          </p:spTgt>
                                        </p:tgtEl>
                                      </p:cBhvr>
                                      <p:to x="100000" y="80000"/>
                                    </p:animScale>
                                    <p:animScale>
                                      <p:cBhvr>
                                        <p:cTn id="103" dur="166" decel="50000">
                                          <p:stCondLst>
                                            <p:cond delay="1338"/>
                                          </p:stCondLst>
                                        </p:cTn>
                                        <p:tgtEl>
                                          <p:spTgt spid="7">
                                            <p:txEl>
                                              <p:pRg st="3" end="3"/>
                                            </p:txEl>
                                          </p:spTgt>
                                        </p:tgtEl>
                                      </p:cBhvr>
                                      <p:to x="100000" y="100000"/>
                                    </p:animScale>
                                    <p:animScale>
                                      <p:cBhvr>
                                        <p:cTn id="104" dur="26">
                                          <p:stCondLst>
                                            <p:cond delay="1642"/>
                                          </p:stCondLst>
                                        </p:cTn>
                                        <p:tgtEl>
                                          <p:spTgt spid="7">
                                            <p:txEl>
                                              <p:pRg st="3" end="3"/>
                                            </p:txEl>
                                          </p:spTgt>
                                        </p:tgtEl>
                                      </p:cBhvr>
                                      <p:to x="100000" y="90000"/>
                                    </p:animScale>
                                    <p:animScale>
                                      <p:cBhvr>
                                        <p:cTn id="105" dur="166" decel="50000">
                                          <p:stCondLst>
                                            <p:cond delay="1668"/>
                                          </p:stCondLst>
                                        </p:cTn>
                                        <p:tgtEl>
                                          <p:spTgt spid="7">
                                            <p:txEl>
                                              <p:pRg st="3" end="3"/>
                                            </p:txEl>
                                          </p:spTgt>
                                        </p:tgtEl>
                                      </p:cBhvr>
                                      <p:to x="100000" y="100000"/>
                                    </p:animScale>
                                    <p:animScale>
                                      <p:cBhvr>
                                        <p:cTn id="106" dur="26">
                                          <p:stCondLst>
                                            <p:cond delay="1808"/>
                                          </p:stCondLst>
                                        </p:cTn>
                                        <p:tgtEl>
                                          <p:spTgt spid="7">
                                            <p:txEl>
                                              <p:pRg st="3" end="3"/>
                                            </p:txEl>
                                          </p:spTgt>
                                        </p:tgtEl>
                                      </p:cBhvr>
                                      <p:to x="100000" y="95000"/>
                                    </p:animScale>
                                    <p:animScale>
                                      <p:cBhvr>
                                        <p:cTn id="107" dur="166" decel="50000">
                                          <p:stCondLst>
                                            <p:cond delay="1834"/>
                                          </p:stCondLst>
                                        </p:cTn>
                                        <p:tgtEl>
                                          <p:spTgt spid="7">
                                            <p:txEl>
                                              <p:pRg st="3" end="3"/>
                                            </p:txEl>
                                          </p:spTgt>
                                        </p:tgtEl>
                                      </p:cBhvr>
                                      <p:to x="100000" y="100000"/>
                                    </p:animScale>
                                  </p:childTnLst>
                                </p:cTn>
                              </p:par>
                              <p:par>
                                <p:cTn id="108" presetID="26" presetClass="entr" presetSubtype="0" fill="hold" nodeType="withEffect">
                                  <p:stCondLst>
                                    <p:cond delay="0"/>
                                  </p:stCondLst>
                                  <p:childTnLst>
                                    <p:set>
                                      <p:cBhvr>
                                        <p:cTn id="109" dur="1" fill="hold">
                                          <p:stCondLst>
                                            <p:cond delay="0"/>
                                          </p:stCondLst>
                                        </p:cTn>
                                        <p:tgtEl>
                                          <p:spTgt spid="7">
                                            <p:txEl>
                                              <p:pRg st="4" end="4"/>
                                            </p:txEl>
                                          </p:spTgt>
                                        </p:tgtEl>
                                        <p:attrNameLst>
                                          <p:attrName>style.visibility</p:attrName>
                                        </p:attrNameLst>
                                      </p:cBhvr>
                                      <p:to>
                                        <p:strVal val="visible"/>
                                      </p:to>
                                    </p:set>
                                    <p:animEffect transition="in" filter="wipe(down)">
                                      <p:cBhvr>
                                        <p:cTn id="110" dur="580">
                                          <p:stCondLst>
                                            <p:cond delay="0"/>
                                          </p:stCondLst>
                                        </p:cTn>
                                        <p:tgtEl>
                                          <p:spTgt spid="7">
                                            <p:txEl>
                                              <p:pRg st="4" end="4"/>
                                            </p:txEl>
                                          </p:spTgt>
                                        </p:tgtEl>
                                      </p:cBhvr>
                                    </p:animEffect>
                                    <p:anim calcmode="lin" valueType="num">
                                      <p:cBhvr>
                                        <p:cTn id="111"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7">
                                            <p:txEl>
                                              <p:pRg st="4" end="4"/>
                                            </p:txEl>
                                          </p:spTgt>
                                        </p:tgtEl>
                                      </p:cBhvr>
                                      <p:to x="100000" y="60000"/>
                                    </p:animScale>
                                    <p:animScale>
                                      <p:cBhvr>
                                        <p:cTn id="117" dur="166" decel="50000">
                                          <p:stCondLst>
                                            <p:cond delay="676"/>
                                          </p:stCondLst>
                                        </p:cTn>
                                        <p:tgtEl>
                                          <p:spTgt spid="7">
                                            <p:txEl>
                                              <p:pRg st="4" end="4"/>
                                            </p:txEl>
                                          </p:spTgt>
                                        </p:tgtEl>
                                      </p:cBhvr>
                                      <p:to x="100000" y="100000"/>
                                    </p:animScale>
                                    <p:animScale>
                                      <p:cBhvr>
                                        <p:cTn id="118" dur="26">
                                          <p:stCondLst>
                                            <p:cond delay="1312"/>
                                          </p:stCondLst>
                                        </p:cTn>
                                        <p:tgtEl>
                                          <p:spTgt spid="7">
                                            <p:txEl>
                                              <p:pRg st="4" end="4"/>
                                            </p:txEl>
                                          </p:spTgt>
                                        </p:tgtEl>
                                      </p:cBhvr>
                                      <p:to x="100000" y="80000"/>
                                    </p:animScale>
                                    <p:animScale>
                                      <p:cBhvr>
                                        <p:cTn id="119" dur="166" decel="50000">
                                          <p:stCondLst>
                                            <p:cond delay="1338"/>
                                          </p:stCondLst>
                                        </p:cTn>
                                        <p:tgtEl>
                                          <p:spTgt spid="7">
                                            <p:txEl>
                                              <p:pRg st="4" end="4"/>
                                            </p:txEl>
                                          </p:spTgt>
                                        </p:tgtEl>
                                      </p:cBhvr>
                                      <p:to x="100000" y="100000"/>
                                    </p:animScale>
                                    <p:animScale>
                                      <p:cBhvr>
                                        <p:cTn id="120" dur="26">
                                          <p:stCondLst>
                                            <p:cond delay="1642"/>
                                          </p:stCondLst>
                                        </p:cTn>
                                        <p:tgtEl>
                                          <p:spTgt spid="7">
                                            <p:txEl>
                                              <p:pRg st="4" end="4"/>
                                            </p:txEl>
                                          </p:spTgt>
                                        </p:tgtEl>
                                      </p:cBhvr>
                                      <p:to x="100000" y="90000"/>
                                    </p:animScale>
                                    <p:animScale>
                                      <p:cBhvr>
                                        <p:cTn id="121" dur="166" decel="50000">
                                          <p:stCondLst>
                                            <p:cond delay="1668"/>
                                          </p:stCondLst>
                                        </p:cTn>
                                        <p:tgtEl>
                                          <p:spTgt spid="7">
                                            <p:txEl>
                                              <p:pRg st="4" end="4"/>
                                            </p:txEl>
                                          </p:spTgt>
                                        </p:tgtEl>
                                      </p:cBhvr>
                                      <p:to x="100000" y="100000"/>
                                    </p:animScale>
                                    <p:animScale>
                                      <p:cBhvr>
                                        <p:cTn id="122" dur="26">
                                          <p:stCondLst>
                                            <p:cond delay="1808"/>
                                          </p:stCondLst>
                                        </p:cTn>
                                        <p:tgtEl>
                                          <p:spTgt spid="7">
                                            <p:txEl>
                                              <p:pRg st="4" end="4"/>
                                            </p:txEl>
                                          </p:spTgt>
                                        </p:tgtEl>
                                      </p:cBhvr>
                                      <p:to x="100000" y="95000"/>
                                    </p:animScale>
                                    <p:animScale>
                                      <p:cBhvr>
                                        <p:cTn id="123" dur="166" decel="50000">
                                          <p:stCondLst>
                                            <p:cond delay="1834"/>
                                          </p:stCondLst>
                                        </p:cTn>
                                        <p:tgtEl>
                                          <p:spTgt spid="7">
                                            <p:txEl>
                                              <p:pRg st="4" end="4"/>
                                            </p:txEl>
                                          </p:spTgt>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7">
                                            <p:txEl>
                                              <p:pRg st="5" end="5"/>
                                            </p:txEl>
                                          </p:spTgt>
                                        </p:tgtEl>
                                        <p:attrNameLst>
                                          <p:attrName>style.visibility</p:attrName>
                                        </p:attrNameLst>
                                      </p:cBhvr>
                                      <p:to>
                                        <p:strVal val="visible"/>
                                      </p:to>
                                    </p:set>
                                    <p:animEffect transition="in" filter="wipe(down)">
                                      <p:cBhvr>
                                        <p:cTn id="126" dur="580">
                                          <p:stCondLst>
                                            <p:cond delay="0"/>
                                          </p:stCondLst>
                                        </p:cTn>
                                        <p:tgtEl>
                                          <p:spTgt spid="7">
                                            <p:txEl>
                                              <p:pRg st="5" end="5"/>
                                            </p:txEl>
                                          </p:spTgt>
                                        </p:tgtEl>
                                      </p:cBhvr>
                                    </p:animEffect>
                                    <p:anim calcmode="lin" valueType="num">
                                      <p:cBhvr>
                                        <p:cTn id="127" dur="1822" tmFilter="0,0; 0.14,0.36; 0.43,0.73; 0.71,0.91; 1.0,1.0">
                                          <p:stCondLst>
                                            <p:cond delay="0"/>
                                          </p:stCondLst>
                                        </p:cTn>
                                        <p:tgtEl>
                                          <p:spTgt spid="7">
                                            <p:txEl>
                                              <p:pRg st="5" end="5"/>
                                            </p:txEl>
                                          </p:spTgt>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7">
                                            <p:txEl>
                                              <p:pRg st="5" end="5"/>
                                            </p:txEl>
                                          </p:spTgt>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7">
                                            <p:txEl>
                                              <p:pRg st="5" end="5"/>
                                            </p:txEl>
                                          </p:spTgt>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7">
                                            <p:txEl>
                                              <p:pRg st="5" end="5"/>
                                            </p:txEl>
                                          </p:spTgt>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7">
                                            <p:txEl>
                                              <p:pRg st="5" end="5"/>
                                            </p:txEl>
                                          </p:spTgt>
                                        </p:tgtEl>
                                        <p:attrNameLst>
                                          <p:attrName>ppt_y</p:attrName>
                                        </p:attrNameLst>
                                      </p:cBhvr>
                                      <p:tavLst>
                                        <p:tav tm="0" fmla="#ppt_y-sin(pi*$)/81">
                                          <p:val>
                                            <p:fltVal val="0"/>
                                          </p:val>
                                        </p:tav>
                                        <p:tav tm="100000">
                                          <p:val>
                                            <p:fltVal val="1"/>
                                          </p:val>
                                        </p:tav>
                                      </p:tavLst>
                                    </p:anim>
                                    <p:animScale>
                                      <p:cBhvr>
                                        <p:cTn id="132" dur="26">
                                          <p:stCondLst>
                                            <p:cond delay="650"/>
                                          </p:stCondLst>
                                        </p:cTn>
                                        <p:tgtEl>
                                          <p:spTgt spid="7">
                                            <p:txEl>
                                              <p:pRg st="5" end="5"/>
                                            </p:txEl>
                                          </p:spTgt>
                                        </p:tgtEl>
                                      </p:cBhvr>
                                      <p:to x="100000" y="60000"/>
                                    </p:animScale>
                                    <p:animScale>
                                      <p:cBhvr>
                                        <p:cTn id="133" dur="166" decel="50000">
                                          <p:stCondLst>
                                            <p:cond delay="676"/>
                                          </p:stCondLst>
                                        </p:cTn>
                                        <p:tgtEl>
                                          <p:spTgt spid="7">
                                            <p:txEl>
                                              <p:pRg st="5" end="5"/>
                                            </p:txEl>
                                          </p:spTgt>
                                        </p:tgtEl>
                                      </p:cBhvr>
                                      <p:to x="100000" y="100000"/>
                                    </p:animScale>
                                    <p:animScale>
                                      <p:cBhvr>
                                        <p:cTn id="134" dur="26">
                                          <p:stCondLst>
                                            <p:cond delay="1312"/>
                                          </p:stCondLst>
                                        </p:cTn>
                                        <p:tgtEl>
                                          <p:spTgt spid="7">
                                            <p:txEl>
                                              <p:pRg st="5" end="5"/>
                                            </p:txEl>
                                          </p:spTgt>
                                        </p:tgtEl>
                                      </p:cBhvr>
                                      <p:to x="100000" y="80000"/>
                                    </p:animScale>
                                    <p:animScale>
                                      <p:cBhvr>
                                        <p:cTn id="135" dur="166" decel="50000">
                                          <p:stCondLst>
                                            <p:cond delay="1338"/>
                                          </p:stCondLst>
                                        </p:cTn>
                                        <p:tgtEl>
                                          <p:spTgt spid="7">
                                            <p:txEl>
                                              <p:pRg st="5" end="5"/>
                                            </p:txEl>
                                          </p:spTgt>
                                        </p:tgtEl>
                                      </p:cBhvr>
                                      <p:to x="100000" y="100000"/>
                                    </p:animScale>
                                    <p:animScale>
                                      <p:cBhvr>
                                        <p:cTn id="136" dur="26">
                                          <p:stCondLst>
                                            <p:cond delay="1642"/>
                                          </p:stCondLst>
                                        </p:cTn>
                                        <p:tgtEl>
                                          <p:spTgt spid="7">
                                            <p:txEl>
                                              <p:pRg st="5" end="5"/>
                                            </p:txEl>
                                          </p:spTgt>
                                        </p:tgtEl>
                                      </p:cBhvr>
                                      <p:to x="100000" y="90000"/>
                                    </p:animScale>
                                    <p:animScale>
                                      <p:cBhvr>
                                        <p:cTn id="137" dur="166" decel="50000">
                                          <p:stCondLst>
                                            <p:cond delay="1668"/>
                                          </p:stCondLst>
                                        </p:cTn>
                                        <p:tgtEl>
                                          <p:spTgt spid="7">
                                            <p:txEl>
                                              <p:pRg st="5" end="5"/>
                                            </p:txEl>
                                          </p:spTgt>
                                        </p:tgtEl>
                                      </p:cBhvr>
                                      <p:to x="100000" y="100000"/>
                                    </p:animScale>
                                    <p:animScale>
                                      <p:cBhvr>
                                        <p:cTn id="138" dur="26">
                                          <p:stCondLst>
                                            <p:cond delay="1808"/>
                                          </p:stCondLst>
                                        </p:cTn>
                                        <p:tgtEl>
                                          <p:spTgt spid="7">
                                            <p:txEl>
                                              <p:pRg st="5" end="5"/>
                                            </p:txEl>
                                          </p:spTgt>
                                        </p:tgtEl>
                                      </p:cBhvr>
                                      <p:to x="100000" y="95000"/>
                                    </p:animScale>
                                    <p:animScale>
                                      <p:cBhvr>
                                        <p:cTn id="139" dur="166" decel="50000">
                                          <p:stCondLst>
                                            <p:cond delay="1834"/>
                                          </p:stCondLst>
                                        </p:cTn>
                                        <p:tgtEl>
                                          <p:spTgt spid="7">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JUNIT TESTING</a:t>
            </a:r>
            <a:endParaRPr lang="en-US" dirty="0"/>
          </a:p>
        </p:txBody>
      </p:sp>
      <p:sp>
        <p:nvSpPr>
          <p:cNvPr id="3" name="Content Placeholder 2"/>
          <p:cNvSpPr>
            <a:spLocks noGrp="1"/>
          </p:cNvSpPr>
          <p:nvPr>
            <p:ph idx="1"/>
          </p:nvPr>
        </p:nvSpPr>
        <p:spPr>
          <a:xfrm>
            <a:off x="339969" y="1406769"/>
            <a:ext cx="11992708" cy="5451231"/>
          </a:xfrm>
        </p:spPr>
        <p:txBody>
          <a:bodyPr>
            <a:normAutofit/>
          </a:bodyPr>
          <a:lstStyle/>
          <a:p>
            <a:pPr marL="0" indent="0">
              <a:buNone/>
            </a:pPr>
            <a:endParaRPr lang="en-US" dirty="0" smtClean="0"/>
          </a:p>
          <a:p>
            <a:pPr marL="0" indent="0">
              <a:buNone/>
            </a:pPr>
            <a:r>
              <a:rPr lang="en-US" sz="2600" dirty="0" smtClean="0"/>
              <a:t>ANNOTATIONS OF JUNIT:</a:t>
            </a:r>
          </a:p>
          <a:p>
            <a:r>
              <a:rPr lang="en-US" sz="1900" b="1" dirty="0"/>
              <a:t>@Test</a:t>
            </a:r>
            <a:r>
              <a:rPr lang="en-US" sz="1900" dirty="0"/>
              <a:t> annotation specifies that method is the test method.</a:t>
            </a:r>
          </a:p>
          <a:p>
            <a:r>
              <a:rPr lang="en-US" sz="1900" b="1" dirty="0"/>
              <a:t>@Test(timeout=1000)</a:t>
            </a:r>
            <a:r>
              <a:rPr lang="en-US" sz="1900" dirty="0"/>
              <a:t> annotation specifies that method will be failed if it takes longer than 1000 milliseconds (1 second).</a:t>
            </a:r>
          </a:p>
          <a:p>
            <a:r>
              <a:rPr lang="en-US" sz="1900" b="1" dirty="0"/>
              <a:t>@BeforeClass</a:t>
            </a:r>
            <a:r>
              <a:rPr lang="en-US" sz="1900" dirty="0"/>
              <a:t> annotation specifies that method will be invoked only once, before starting all the tests.</a:t>
            </a:r>
          </a:p>
          <a:p>
            <a:r>
              <a:rPr lang="en-US" sz="1900" b="1" dirty="0"/>
              <a:t>@Before</a:t>
            </a:r>
            <a:r>
              <a:rPr lang="en-US" sz="1900" dirty="0"/>
              <a:t> annotation specifies that method will be invoked before each test.</a:t>
            </a:r>
          </a:p>
          <a:p>
            <a:r>
              <a:rPr lang="en-US" sz="1900" b="1" dirty="0"/>
              <a:t>@After</a:t>
            </a:r>
            <a:r>
              <a:rPr lang="en-US" sz="1900" dirty="0"/>
              <a:t> annotation specifies that method will be invoked after each test.</a:t>
            </a:r>
          </a:p>
          <a:p>
            <a:r>
              <a:rPr lang="en-US" sz="1900" b="1" dirty="0"/>
              <a:t>@AfterClass</a:t>
            </a:r>
            <a:r>
              <a:rPr lang="en-US" sz="1900" dirty="0"/>
              <a:t> annotation specifies that method will be invoked only once, after finishing all the tests</a:t>
            </a:r>
            <a:r>
              <a:rPr lang="en-US" sz="1900" dirty="0" smtClean="0"/>
              <a:t>.</a:t>
            </a:r>
            <a:r>
              <a:rPr lang="en-US" sz="1900" dirty="0"/>
              <a:t/>
            </a:r>
            <a:br>
              <a:rPr lang="en-US" sz="1900" dirty="0"/>
            </a:br>
            <a:endParaRPr lang="en-US" sz="1900" dirty="0"/>
          </a:p>
        </p:txBody>
      </p:sp>
    </p:spTree>
    <p:extLst>
      <p:ext uri="{BB962C8B-B14F-4D97-AF65-F5344CB8AC3E}">
        <p14:creationId xmlns:p14="http://schemas.microsoft.com/office/powerpoint/2010/main" val="20413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82" y="727165"/>
            <a:ext cx="4469432" cy="657498"/>
          </a:xfrm>
        </p:spPr>
        <p:txBody>
          <a:bodyPr/>
          <a:lstStyle/>
          <a:p>
            <a:r>
              <a:rPr lang="en-IN" b="1" dirty="0">
                <a:latin typeface="Times New Roman" panose="02020603050405020304" pitchFamily="18" charset="0"/>
                <a:cs typeface="Times New Roman" panose="02020603050405020304" pitchFamily="18" charset="0"/>
              </a:rPr>
              <a:t>Home Page:</a:t>
            </a:r>
          </a:p>
        </p:txBody>
      </p:sp>
      <p:sp>
        <p:nvSpPr>
          <p:cNvPr id="3" name="TextBox 2"/>
          <p:cNvSpPr txBox="1"/>
          <p:nvPr/>
        </p:nvSpPr>
        <p:spPr>
          <a:xfrm>
            <a:off x="167882" y="104503"/>
            <a:ext cx="6807684" cy="646331"/>
          </a:xfrm>
          <a:prstGeom prst="rect">
            <a:avLst/>
          </a:prstGeom>
          <a:noFill/>
        </p:spPr>
        <p:txBody>
          <a:bodyPr wrap="square" rtlCol="0">
            <a:spAutoFit/>
          </a:bodyPr>
          <a:lstStyle/>
          <a:p>
            <a:r>
              <a:rPr lang="en-US" sz="3600" dirty="0">
                <a:solidFill>
                  <a:schemeClr val="accent5"/>
                </a:solidFill>
                <a:latin typeface="Times New Roman" panose="02020603050405020304" pitchFamily="18" charset="0"/>
                <a:cs typeface="Times New Roman" panose="02020603050405020304" pitchFamily="18" charset="0"/>
              </a:rPr>
              <a:t>Screenshots Of Output</a:t>
            </a:r>
            <a:endParaRPr lang="en-IN" sz="3600" dirty="0">
              <a:solidFill>
                <a:schemeClr val="accent5"/>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81" y="1519435"/>
            <a:ext cx="12024119" cy="5655088"/>
          </a:xfrm>
          <a:prstGeom prst="rect">
            <a:avLst/>
          </a:prstGeom>
        </p:spPr>
      </p:pic>
    </p:spTree>
    <p:extLst>
      <p:ext uri="{BB962C8B-B14F-4D97-AF65-F5344CB8AC3E}">
        <p14:creationId xmlns:p14="http://schemas.microsoft.com/office/powerpoint/2010/main" val="116476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0446" y="104503"/>
            <a:ext cx="8321040"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About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9496"/>
            <a:ext cx="12192000" cy="6018503"/>
          </a:xfrm>
          <a:prstGeom prst="rect">
            <a:avLst/>
          </a:prstGeom>
        </p:spPr>
      </p:pic>
    </p:spTree>
    <p:extLst>
      <p:ext uri="{BB962C8B-B14F-4D97-AF65-F5344CB8AC3E}">
        <p14:creationId xmlns:p14="http://schemas.microsoft.com/office/powerpoint/2010/main" val="400125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7382" y="156755"/>
            <a:ext cx="5473338"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Login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472"/>
            <a:ext cx="12192000" cy="5789527"/>
          </a:xfrm>
          <a:prstGeom prst="rect">
            <a:avLst/>
          </a:prstGeom>
        </p:spPr>
      </p:pic>
    </p:spTree>
    <p:extLst>
      <p:ext uri="{BB962C8B-B14F-4D97-AF65-F5344CB8AC3E}">
        <p14:creationId xmlns:p14="http://schemas.microsoft.com/office/powerpoint/2010/main" val="3062053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40080" y="222069"/>
            <a:ext cx="4389120"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Admin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9076"/>
            <a:ext cx="12192000" cy="5848923"/>
          </a:xfrm>
          <a:prstGeom prst="rect">
            <a:avLst/>
          </a:prstGeom>
        </p:spPr>
      </p:pic>
    </p:spTree>
    <p:extLst>
      <p:ext uri="{BB962C8B-B14F-4D97-AF65-F5344CB8AC3E}">
        <p14:creationId xmlns:p14="http://schemas.microsoft.com/office/powerpoint/2010/main" val="636681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320" y="248194"/>
            <a:ext cx="5238206" cy="646331"/>
          </a:xfrm>
          <a:prstGeom prst="rect">
            <a:avLst/>
          </a:prstGeom>
          <a:noFill/>
        </p:spPr>
        <p:txBody>
          <a:bodyPr wrap="square" rtlCol="0">
            <a:sp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Admin Home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7508"/>
            <a:ext cx="12192000" cy="5990492"/>
          </a:xfrm>
          <a:prstGeom prst="rect">
            <a:avLst/>
          </a:prstGeom>
        </p:spPr>
      </p:pic>
    </p:spTree>
    <p:extLst>
      <p:ext uri="{BB962C8B-B14F-4D97-AF65-F5344CB8AC3E}">
        <p14:creationId xmlns:p14="http://schemas.microsoft.com/office/powerpoint/2010/main" val="84456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320" y="248194"/>
            <a:ext cx="5590903"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Contact Us Page:</a:t>
            </a:r>
            <a:endParaRPr lang="en-IN" sz="3600" b="1"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1918"/>
            <a:ext cx="12191999" cy="5766081"/>
          </a:xfrm>
          <a:prstGeom prst="rect">
            <a:avLst/>
          </a:prstGeom>
        </p:spPr>
      </p:pic>
    </p:spTree>
    <p:extLst>
      <p:ext uri="{BB962C8B-B14F-4D97-AF65-F5344CB8AC3E}">
        <p14:creationId xmlns:p14="http://schemas.microsoft.com/office/powerpoint/2010/main" val="1090228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847"/>
            <a:ext cx="12192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321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890" y="335279"/>
            <a:ext cx="8767112" cy="1320800"/>
          </a:xfrm>
        </p:spPr>
        <p:txBody>
          <a:bodyPr>
            <a:normAutofit/>
          </a:bodyPr>
          <a:lstStyle/>
          <a:p>
            <a:pPr algn="ctr"/>
            <a:r>
              <a:rPr lang="en-US" sz="4400" b="1" dirty="0">
                <a:latin typeface="Times New Roman" panose="02020603050405020304" pitchFamily="18" charset="0"/>
                <a:cs typeface="Times New Roman" panose="02020603050405020304" pitchFamily="18" charset="0"/>
              </a:rPr>
              <a:t>Features </a:t>
            </a:r>
            <a:r>
              <a:rPr lang="en-US" sz="4400" b="1" dirty="0" smtClean="0">
                <a:latin typeface="Times New Roman" panose="02020603050405020304" pitchFamily="18" charset="0"/>
                <a:cs typeface="Times New Roman" panose="02020603050405020304" pitchFamily="18" charset="0"/>
              </a:rPr>
              <a:t>of Café Table Reservation</a:t>
            </a:r>
            <a:endParaRPr lang="en-IN" sz="4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77108"/>
            <a:ext cx="8596668" cy="3713458"/>
          </a:xfrm>
        </p:spPr>
        <p:txBody>
          <a:bodyPr>
            <a:normAutofit fontScale="92500" lnSpcReduction="10000"/>
          </a:bodyPr>
          <a:lstStyle/>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to use. </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cs typeface="Times New Roman" panose="02020603050405020304" pitchFamily="18" charset="0"/>
              </a:rPr>
              <a:t>system is easily compatible with most of the web browsers.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Admin can view all the records whenever necessary with ease</a:t>
            </a:r>
            <a:r>
              <a:rPr lang="en-US" sz="28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User-Friendly System</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Easy Menu setup</a:t>
            </a: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Tracking sales</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35" y="3055327"/>
            <a:ext cx="5461488" cy="3251688"/>
          </a:xfrm>
          <a:prstGeom prst="rect">
            <a:avLst/>
          </a:prstGeom>
        </p:spPr>
      </p:pic>
    </p:spTree>
    <p:extLst>
      <p:ext uri="{BB962C8B-B14F-4D97-AF65-F5344CB8AC3E}">
        <p14:creationId xmlns:p14="http://schemas.microsoft.com/office/powerpoint/2010/main" val="81286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19" y="701040"/>
            <a:ext cx="8596668" cy="957943"/>
          </a:xfrm>
        </p:spPr>
        <p:txBody>
          <a:bodyPr>
            <a:normAutofit/>
          </a:bodyPr>
          <a:lstStyle/>
          <a:p>
            <a:r>
              <a:rPr lang="en-US" sz="4000" b="1" dirty="0">
                <a:latin typeface="Times New Roman" panose="02020603050405020304" pitchFamily="18" charset="0"/>
                <a:cs typeface="Times New Roman" panose="02020603050405020304" pitchFamily="18" charset="0"/>
              </a:rPr>
              <a:t>Advantages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390" y="2356533"/>
            <a:ext cx="8596668" cy="2538196"/>
          </a:xfrm>
        </p:spPr>
        <p:txBody>
          <a:bodyPr>
            <a:norm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Helps the </a:t>
            </a:r>
            <a:r>
              <a:rPr lang="en-US" sz="2400" dirty="0" smtClean="0">
                <a:latin typeface="Times New Roman" panose="02020603050405020304" pitchFamily="18" charset="0"/>
                <a:cs typeface="Times New Roman" panose="02020603050405020304" pitchFamily="18" charset="0"/>
              </a:rPr>
              <a:t>customers to access </a:t>
            </a:r>
            <a:r>
              <a:rPr lang="en-US" sz="2400" dirty="0">
                <a:latin typeface="Times New Roman" panose="02020603050405020304" pitchFamily="18" charset="0"/>
                <a:cs typeface="Times New Roman" panose="02020603050405020304" pitchFamily="18" charset="0"/>
              </a:rPr>
              <a:t>their data. </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related to </a:t>
            </a:r>
            <a:r>
              <a:rPr lang="en-US" sz="2400" dirty="0" smtClean="0">
                <a:latin typeface="Times New Roman" panose="02020603050405020304" pitchFamily="18" charset="0"/>
                <a:cs typeface="Times New Roman" panose="02020603050405020304" pitchFamily="18" charset="0"/>
              </a:rPr>
              <a:t>customers can </a:t>
            </a:r>
            <a:r>
              <a:rPr lang="en-US" sz="2400" dirty="0">
                <a:latin typeface="Times New Roman" panose="02020603050405020304" pitchFamily="18" charset="0"/>
                <a:cs typeface="Times New Roman" panose="02020603050405020304" pitchFamily="18" charset="0"/>
              </a:rPr>
              <a:t>be added and removed easily.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 the end-to-end data of </a:t>
            </a:r>
            <a:r>
              <a:rPr lang="en-US" sz="2400" dirty="0" smtClean="0">
                <a:latin typeface="Times New Roman" panose="02020603050405020304" pitchFamily="18" charset="0"/>
                <a:cs typeface="Times New Roman" panose="02020603050405020304" pitchFamily="18" charset="0"/>
              </a:rPr>
              <a:t>the customers</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Can  easily update and edit menu details.</a:t>
            </a: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849" y="3295284"/>
            <a:ext cx="3674087" cy="3293086"/>
          </a:xfrm>
          <a:prstGeom prst="rect">
            <a:avLst/>
          </a:prstGeom>
        </p:spPr>
      </p:pic>
    </p:spTree>
    <p:extLst>
      <p:ext uri="{BB962C8B-B14F-4D97-AF65-F5344CB8AC3E}">
        <p14:creationId xmlns:p14="http://schemas.microsoft.com/office/powerpoint/2010/main" val="13893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0797" y="178526"/>
            <a:ext cx="4586997" cy="1320800"/>
          </a:xfrm>
        </p:spPr>
        <p:txBody>
          <a:bodyPr>
            <a:normAutofit/>
          </a:bodyPr>
          <a:lstStyle/>
          <a:p>
            <a:r>
              <a:rPr lang="en-US" sz="4000" b="1" dirty="0" smtClean="0">
                <a:latin typeface="Times New Roman" panose="02020603050405020304" pitchFamily="18" charset="0"/>
                <a:cs typeface="Times New Roman" panose="02020603050405020304" pitchFamily="18" charset="0"/>
              </a:rPr>
              <a:t>Agenda</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4271" y="480646"/>
            <a:ext cx="10543660" cy="5841777"/>
          </a:xfrm>
        </p:spPr>
        <p:txBody>
          <a:bodyPr>
            <a:noAutofit/>
          </a:bodyPr>
          <a:lstStyle/>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Introduction</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Objective</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System Requirements</a:t>
            </a:r>
          </a:p>
          <a:p>
            <a:pPr marL="457200" indent="-457200" algn="just">
              <a:lnSpc>
                <a:spcPct val="150000"/>
              </a:lnSpc>
              <a:buFont typeface="+mj-lt"/>
              <a:buAutoNum type="arabicPeriod"/>
            </a:pPr>
            <a:r>
              <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Tools &amp; Languages </a:t>
            </a: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Used</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ER Diagram</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Frontend tools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Application flow</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Backend tools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Outputs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Features </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Advantages and disadvantages</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FutureScope</a:t>
            </a:r>
          </a:p>
          <a:p>
            <a:pPr marL="457200" indent="-457200" algn="just">
              <a:lnSpc>
                <a:spcPct val="150000"/>
              </a:lnSpc>
              <a:buFont typeface="+mj-lt"/>
              <a:buAutoNum type="arabicPeriod"/>
            </a:pPr>
            <a:r>
              <a:rPr lang="en-IN" sz="16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rPr>
              <a:t>Conclusion</a:t>
            </a: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endParaRPr 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endParaRPr lang="en-I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9944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Disadvantages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08337"/>
            <a:ext cx="8596668" cy="3880773"/>
          </a:xfrm>
        </p:spPr>
        <p:txBody>
          <a:bodyPr>
            <a:normAutofit/>
          </a:bodyPr>
          <a:lstStyle/>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 security, loss and theft.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Cyber security and fraud. </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Information access, quality and control </a:t>
            </a:r>
            <a:endParaRPr lang="en-IN" sz="2800" dirty="0">
              <a:latin typeface="Times New Roman" panose="02020603050405020304" pitchFamily="18" charset="0"/>
              <a:cs typeface="Times New Roman" panose="02020603050405020304" pitchFamily="18" charset="0"/>
            </a:endParaRPr>
          </a:p>
        </p:txBody>
      </p:sp>
      <p:sp>
        <p:nvSpPr>
          <p:cNvPr id="4" name="AutoShape 2" descr="Image result for data security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data security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6" descr="Image result for data security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8" descr="Image result for data security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251" y="2520462"/>
            <a:ext cx="4428026" cy="3399691"/>
          </a:xfrm>
          <a:prstGeom prst="rect">
            <a:avLst/>
          </a:prstGeom>
        </p:spPr>
      </p:pic>
    </p:spTree>
    <p:extLst>
      <p:ext uri="{BB962C8B-B14F-4D97-AF65-F5344CB8AC3E}">
        <p14:creationId xmlns:p14="http://schemas.microsoft.com/office/powerpoint/2010/main" val="140003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8971"/>
            <a:ext cx="8596668" cy="1320800"/>
          </a:xfrm>
        </p:spPr>
        <p:txBody>
          <a:bodyPr/>
          <a:lstStyle/>
          <a:p>
            <a:r>
              <a:rPr lang="en-IN" b="1" dirty="0">
                <a:latin typeface="Times New Roman" panose="02020603050405020304" pitchFamily="18" charset="0"/>
                <a:cs typeface="Times New Roman" panose="02020603050405020304" pitchFamily="18" charset="0"/>
              </a:rPr>
              <a:t>Future scope and improvements</a:t>
            </a:r>
          </a:p>
        </p:txBody>
      </p:sp>
      <p:sp>
        <p:nvSpPr>
          <p:cNvPr id="3" name="Content Placeholder 2"/>
          <p:cNvSpPr>
            <a:spLocks noGrp="1"/>
          </p:cNvSpPr>
          <p:nvPr>
            <p:ph idx="1"/>
          </p:nvPr>
        </p:nvSpPr>
        <p:spPr>
          <a:xfrm>
            <a:off x="677333" y="2160589"/>
            <a:ext cx="8596669" cy="4501468"/>
          </a:xfrm>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option to print the records In future.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in future we can make the Application where the database will be hosted in order to manage the all departments which will be located in different places and by keeping domain of  Application as Online.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654" y="3516924"/>
            <a:ext cx="2785331" cy="3165230"/>
          </a:xfrm>
          <a:prstGeom prst="rect">
            <a:avLst/>
          </a:prstGeom>
        </p:spPr>
      </p:pic>
    </p:spTree>
    <p:extLst>
      <p:ext uri="{BB962C8B-B14F-4D97-AF65-F5344CB8AC3E}">
        <p14:creationId xmlns:p14="http://schemas.microsoft.com/office/powerpoint/2010/main" val="20280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1" y="204652"/>
            <a:ext cx="8596668" cy="1320800"/>
          </a:xfrm>
        </p:spPr>
        <p:txBody>
          <a:bodyPr>
            <a:normAutofit/>
          </a:bodyPr>
          <a:lstStyle/>
          <a:p>
            <a:r>
              <a:rPr lang="en-US" sz="4800" b="1" dirty="0">
                <a:latin typeface="Times New Roman" panose="02020603050405020304" pitchFamily="18" charset="0"/>
                <a:cs typeface="Times New Roman" panose="02020603050405020304" pitchFamily="18" charset="0"/>
              </a:rPr>
              <a:t>Conclusion</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2831" y="926124"/>
            <a:ext cx="9263501" cy="4272894"/>
          </a:xfrm>
        </p:spPr>
        <p:txBody>
          <a:bodyPr>
            <a:noAutofit/>
          </a:bodyPr>
          <a:lstStyle/>
          <a:p>
            <a:pPr marL="0" indent="0" algn="just">
              <a:buNone/>
            </a:pPr>
            <a:endParaRPr lang="en-IN" sz="2000" dirty="0" smtClean="0">
              <a:latin typeface="Times New Roman" panose="02020603050405020304" pitchFamily="18" charset="0"/>
              <a:cs typeface="Times New Roman" panose="02020603050405020304" pitchFamily="18" charset="0"/>
            </a:endParaRPr>
          </a:p>
          <a:p>
            <a:pPr marL="0" indent="0" algn="just">
              <a:buNone/>
            </a:pPr>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project is built keeping in mind that it is to use by admin and the </a:t>
            </a:r>
            <a:r>
              <a:rPr lang="en-IN" sz="2400" dirty="0" smtClean="0">
                <a:latin typeface="Times New Roman" panose="02020603050405020304" pitchFamily="18" charset="0"/>
                <a:cs typeface="Times New Roman" panose="02020603050405020304" pitchFamily="18" charset="0"/>
              </a:rPr>
              <a:t>customers in </a:t>
            </a:r>
            <a:r>
              <a:rPr lang="en-IN" sz="2400" dirty="0">
                <a:latin typeface="Times New Roman" panose="02020603050405020304" pitchFamily="18" charset="0"/>
                <a:cs typeface="Times New Roman" panose="02020603050405020304" pitchFamily="18" charset="0"/>
              </a:rPr>
              <a:t>an organization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According to the requested requirement the admin can add, manipulate, update and delete all employee data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admin can add new </a:t>
            </a:r>
            <a:r>
              <a:rPr lang="en-US" sz="2400" dirty="0" smtClean="0">
                <a:latin typeface="Times New Roman" panose="02020603050405020304" pitchFamily="18" charset="0"/>
                <a:cs typeface="Times New Roman" panose="02020603050405020304" pitchFamily="18" charset="0"/>
              </a:rPr>
              <a:t>customer and </a:t>
            </a:r>
            <a:r>
              <a:rPr lang="en-US" sz="2400" dirty="0">
                <a:latin typeface="Times New Roman" panose="02020603050405020304" pitchFamily="18" charset="0"/>
                <a:cs typeface="Times New Roman" panose="02020603050405020304" pitchFamily="18" charset="0"/>
              </a:rPr>
              <a:t>delete them.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required records can be easily viewed by the admin anytime time he wants in an </a:t>
            </a:r>
            <a:r>
              <a:rPr lang="en-US" sz="2400" dirty="0" smtClean="0">
                <a:latin typeface="Times New Roman" panose="02020603050405020304" pitchFamily="18" charset="0"/>
                <a:cs typeface="Times New Roman" panose="02020603050405020304" pitchFamily="18" charset="0"/>
              </a:rPr>
              <a:t>instant. </a:t>
            </a:r>
            <a:r>
              <a:rPr lang="en-US" sz="2400" dirty="0">
                <a:latin typeface="Times New Roman" panose="02020603050405020304" pitchFamily="18" charset="0"/>
                <a:cs typeface="Times New Roman" panose="02020603050405020304" pitchFamily="18" charset="0"/>
              </a:rPr>
              <a:t>Numerous validations implemented would enable the admin to enter accurate data. The main objective of this framework is to save time, make the system cost effective and management records efficiently.</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768" y="3997569"/>
            <a:ext cx="3692771" cy="2450123"/>
          </a:xfrm>
          <a:prstGeom prst="rect">
            <a:avLst/>
          </a:prstGeom>
        </p:spPr>
      </p:pic>
    </p:spTree>
    <p:extLst>
      <p:ext uri="{BB962C8B-B14F-4D97-AF65-F5344CB8AC3E}">
        <p14:creationId xmlns:p14="http://schemas.microsoft.com/office/powerpoint/2010/main" val="4524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Sources:</a:t>
            </a:r>
            <a:endParaRPr lang="en-IN"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071154" y="2560320"/>
            <a:ext cx="7576457" cy="1938992"/>
          </a:xfrm>
          <a:prstGeom prst="rect">
            <a:avLst/>
          </a:prstGeom>
          <a:noFill/>
        </p:spPr>
        <p:txBody>
          <a:bodyPr wrap="square" rtlCol="0">
            <a:spAutoFit/>
          </a:bodyPr>
          <a:lstStyle/>
          <a:p>
            <a:pPr>
              <a:buFont typeface="Wingdings" panose="05000000000000000000" pitchFamily="2" charset="2"/>
              <a:buChar char="v"/>
            </a:pPr>
            <a:r>
              <a:rPr lang="en-IN" sz="2000" dirty="0">
                <a:solidFill>
                  <a:schemeClr val="accent1"/>
                </a:solidFill>
                <a:hlinkClick r:id="rId2"/>
              </a:rPr>
              <a:t>www.google.com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3"/>
              </a:rPr>
              <a:t>www.javatpoint.com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4"/>
              </a:rPr>
              <a:t>www.youtube.com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5"/>
              </a:rPr>
              <a:t>www.stackover</a:t>
            </a:r>
            <a:r>
              <a:rPr lang="en-IN" sz="2000" dirty="0">
                <a:solidFill>
                  <a:schemeClr val="accent2">
                    <a:lumMod val="60000"/>
                    <a:lumOff val="40000"/>
                  </a:schemeClr>
                </a:solidFill>
                <a:hlinkClick r:id="rId5"/>
              </a:rPr>
              <a:t>flow</a:t>
            </a:r>
            <a:r>
              <a:rPr lang="en-IN" sz="2000" dirty="0">
                <a:solidFill>
                  <a:schemeClr val="accent1"/>
                </a:solidFill>
                <a:hlinkClick r:id="rId5"/>
              </a:rPr>
              <a:t>.com</a:t>
            </a:r>
            <a:endParaRPr lang="en-IN" sz="2000" dirty="0">
              <a:solidFill>
                <a:schemeClr val="accent1"/>
              </a:solidFill>
            </a:endParaRPr>
          </a:p>
          <a:p>
            <a:pPr>
              <a:buFont typeface="Wingdings" panose="05000000000000000000" pitchFamily="2" charset="2"/>
              <a:buChar char="v"/>
            </a:pPr>
            <a:r>
              <a:rPr lang="en-IN" sz="2000" dirty="0">
                <a:solidFill>
                  <a:schemeClr val="accent1"/>
                </a:solidFill>
                <a:hlinkClick r:id="rId6"/>
              </a:rPr>
              <a:t>WWW.spring.io</a:t>
            </a:r>
            <a:endParaRPr lang="en-IN" sz="2000" dirty="0">
              <a:solidFill>
                <a:schemeClr val="accent1"/>
              </a:solidFill>
            </a:endParaRPr>
          </a:p>
          <a:p>
            <a:endParaRPr lang="en-IN" sz="2000" dirty="0"/>
          </a:p>
        </p:txBody>
      </p:sp>
    </p:spTree>
    <p:extLst>
      <p:ext uri="{BB962C8B-B14F-4D97-AF65-F5344CB8AC3E}">
        <p14:creationId xmlns:p14="http://schemas.microsoft.com/office/powerpoint/2010/main" val="436334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8954"/>
            <a:ext cx="12192000" cy="696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64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64279" y="1423851"/>
            <a:ext cx="4402183" cy="1015663"/>
          </a:xfrm>
          <a:prstGeom prst="rect">
            <a:avLst/>
          </a:prstGeom>
          <a:noFill/>
        </p:spPr>
        <p:txBody>
          <a:bodyPr wrap="square" rtlCol="0">
            <a:spAutoFit/>
          </a:bodyPr>
          <a:lstStyle/>
          <a:p>
            <a:r>
              <a:rPr lang="en-US" sz="6000" dirty="0">
                <a:solidFill>
                  <a:srgbClr val="FFFFFF"/>
                </a:solidFill>
                <a:latin typeface="Algerian" panose="04020705040A02060702" pitchFamily="82" charset="0"/>
                <a:cs typeface="Times New Roman" panose="02020603050405020304" pitchFamily="18" charset="0"/>
              </a:rPr>
              <a:t>THANK YOU</a:t>
            </a:r>
            <a:endParaRPr lang="en-IN" sz="6000" dirty="0">
              <a:solidFill>
                <a:srgbClr val="FFFFFF"/>
              </a:solidFill>
              <a:latin typeface="Algerian" panose="04020705040A02060702" pitchFamily="82" charset="0"/>
              <a:cs typeface="Times New Roman" panose="02020603050405020304" pitchFamily="18" charset="0"/>
            </a:endParaRPr>
          </a:p>
        </p:txBody>
      </p:sp>
      <p:pic>
        <p:nvPicPr>
          <p:cNvPr id="9218" name="Picture 2" descr="Ödev by Aliye Ilayda Taşkı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6830"/>
            <a:ext cx="12192000" cy="75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80">
                                          <p:stCondLst>
                                            <p:cond delay="0"/>
                                          </p:stCondLst>
                                        </p:cTn>
                                        <p:tgtEl>
                                          <p:spTgt spid="9218"/>
                                        </p:tgtEl>
                                      </p:cBhvr>
                                    </p:animEffect>
                                    <p:anim calcmode="lin" valueType="num">
                                      <p:cBhvr>
                                        <p:cTn id="8" dur="1822" tmFilter="0,0; 0.14,0.36; 0.43,0.73; 0.71,0.91; 1.0,1.0">
                                          <p:stCondLst>
                                            <p:cond delay="0"/>
                                          </p:stCondLst>
                                        </p:cTn>
                                        <p:tgtEl>
                                          <p:spTgt spid="92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18"/>
                                        </p:tgtEl>
                                        <p:attrNameLst>
                                          <p:attrName>ppt_y</p:attrName>
                                        </p:attrNameLst>
                                      </p:cBhvr>
                                      <p:tavLst>
                                        <p:tav tm="0" fmla="#ppt_y-sin(pi*$)/81">
                                          <p:val>
                                            <p:fltVal val="0"/>
                                          </p:val>
                                        </p:tav>
                                        <p:tav tm="100000">
                                          <p:val>
                                            <p:fltVal val="1"/>
                                          </p:val>
                                        </p:tav>
                                      </p:tavLst>
                                    </p:anim>
                                    <p:animScale>
                                      <p:cBhvr>
                                        <p:cTn id="13" dur="26">
                                          <p:stCondLst>
                                            <p:cond delay="650"/>
                                          </p:stCondLst>
                                        </p:cTn>
                                        <p:tgtEl>
                                          <p:spTgt spid="9218"/>
                                        </p:tgtEl>
                                      </p:cBhvr>
                                      <p:to x="100000" y="60000"/>
                                    </p:animScale>
                                    <p:animScale>
                                      <p:cBhvr>
                                        <p:cTn id="14" dur="166" decel="50000">
                                          <p:stCondLst>
                                            <p:cond delay="676"/>
                                          </p:stCondLst>
                                        </p:cTn>
                                        <p:tgtEl>
                                          <p:spTgt spid="9218"/>
                                        </p:tgtEl>
                                      </p:cBhvr>
                                      <p:to x="100000" y="100000"/>
                                    </p:animScale>
                                    <p:animScale>
                                      <p:cBhvr>
                                        <p:cTn id="15" dur="26">
                                          <p:stCondLst>
                                            <p:cond delay="1312"/>
                                          </p:stCondLst>
                                        </p:cTn>
                                        <p:tgtEl>
                                          <p:spTgt spid="9218"/>
                                        </p:tgtEl>
                                      </p:cBhvr>
                                      <p:to x="100000" y="80000"/>
                                    </p:animScale>
                                    <p:animScale>
                                      <p:cBhvr>
                                        <p:cTn id="16" dur="166" decel="50000">
                                          <p:stCondLst>
                                            <p:cond delay="1338"/>
                                          </p:stCondLst>
                                        </p:cTn>
                                        <p:tgtEl>
                                          <p:spTgt spid="9218"/>
                                        </p:tgtEl>
                                      </p:cBhvr>
                                      <p:to x="100000" y="100000"/>
                                    </p:animScale>
                                    <p:animScale>
                                      <p:cBhvr>
                                        <p:cTn id="17" dur="26">
                                          <p:stCondLst>
                                            <p:cond delay="1642"/>
                                          </p:stCondLst>
                                        </p:cTn>
                                        <p:tgtEl>
                                          <p:spTgt spid="9218"/>
                                        </p:tgtEl>
                                      </p:cBhvr>
                                      <p:to x="100000" y="90000"/>
                                    </p:animScale>
                                    <p:animScale>
                                      <p:cBhvr>
                                        <p:cTn id="18" dur="166" decel="50000">
                                          <p:stCondLst>
                                            <p:cond delay="1668"/>
                                          </p:stCondLst>
                                        </p:cTn>
                                        <p:tgtEl>
                                          <p:spTgt spid="9218"/>
                                        </p:tgtEl>
                                      </p:cBhvr>
                                      <p:to x="100000" y="100000"/>
                                    </p:animScale>
                                    <p:animScale>
                                      <p:cBhvr>
                                        <p:cTn id="19" dur="26">
                                          <p:stCondLst>
                                            <p:cond delay="1808"/>
                                          </p:stCondLst>
                                        </p:cTn>
                                        <p:tgtEl>
                                          <p:spTgt spid="9218"/>
                                        </p:tgtEl>
                                      </p:cBhvr>
                                      <p:to x="100000" y="95000"/>
                                    </p:animScale>
                                    <p:animScale>
                                      <p:cBhvr>
                                        <p:cTn id="20" dur="166" decel="50000">
                                          <p:stCondLst>
                                            <p:cond delay="1834"/>
                                          </p:stCondLst>
                                        </p:cTn>
                                        <p:tgtEl>
                                          <p:spTgt spid="92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3785"/>
            <a:ext cx="8596668" cy="1447631"/>
          </a:xfrm>
        </p:spPr>
        <p:txBody>
          <a:bodyPr>
            <a:normAutofit/>
          </a:bodyPr>
          <a:lstStyle/>
          <a:p>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9292" y="1652954"/>
            <a:ext cx="9179213" cy="4643343"/>
          </a:xfrm>
        </p:spPr>
        <p:txBody>
          <a:bodyPr>
            <a:normAutofit/>
          </a:bodyPr>
          <a:lstStyle/>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Café table reservation  </a:t>
            </a:r>
            <a:r>
              <a:rPr lang="en-US" sz="2400" dirty="0">
                <a:latin typeface="Times New Roman" panose="02020603050405020304" pitchFamily="18" charset="0"/>
                <a:cs typeface="Times New Roman" panose="02020603050405020304" pitchFamily="18" charset="0"/>
              </a:rPr>
              <a:t>is an Internet-based Java application that automates the working of a </a:t>
            </a:r>
            <a:r>
              <a:rPr lang="en-US" sz="2400" dirty="0" smtClean="0">
                <a:latin typeface="Times New Roman" panose="02020603050405020304" pitchFamily="18" charset="0"/>
                <a:cs typeface="Times New Roman" panose="02020603050405020304" pitchFamily="18" charset="0"/>
              </a:rPr>
              <a:t>café that </a:t>
            </a:r>
            <a:r>
              <a:rPr lang="en-US" sz="2400" dirty="0">
                <a:latin typeface="Times New Roman" panose="02020603050405020304" pitchFamily="18" charset="0"/>
                <a:cs typeface="Times New Roman" panose="02020603050405020304" pitchFamily="18" charset="0"/>
              </a:rPr>
              <a:t>manage and maintain records of the </a:t>
            </a:r>
            <a:r>
              <a:rPr lang="en-US" sz="2400" dirty="0" smtClean="0">
                <a:latin typeface="Times New Roman" panose="02020603050405020304" pitchFamily="18" charset="0"/>
                <a:cs typeface="Times New Roman" panose="02020603050405020304" pitchFamily="18" charset="0"/>
              </a:rPr>
              <a:t>customers.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proposed project </a:t>
            </a:r>
            <a:r>
              <a:rPr lang="en-US" sz="2400" dirty="0" smtClean="0">
                <a:latin typeface="Times New Roman" panose="02020603050405020304" pitchFamily="18" charset="0"/>
                <a:cs typeface="Times New Roman" panose="02020603050405020304" pitchFamily="18" charset="0"/>
              </a:rPr>
              <a:t>“Café Table Reservation” </a:t>
            </a:r>
            <a:r>
              <a:rPr lang="en-US" sz="2400" dirty="0">
                <a:latin typeface="Times New Roman" panose="02020603050405020304" pitchFamily="18" charset="0"/>
                <a:cs typeface="Times New Roman" panose="02020603050405020304" pitchFamily="18" charset="0"/>
              </a:rPr>
              <a:t>has been developed to overcome the problems faced in the practicing of manual system.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web application is reduced as much as possible to avoid errors while entering data. It also provides error message while entering invalid </a:t>
            </a:r>
            <a:r>
              <a:rPr lang="en-US" sz="2400" dirty="0" smtClean="0">
                <a:latin typeface="Times New Roman" panose="02020603050405020304" pitchFamily="18" charset="0"/>
                <a:cs typeface="Times New Roman" panose="02020603050405020304" pitchFamily="18" charset="0"/>
              </a:rPr>
              <a:t>credentials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063" y="2157047"/>
            <a:ext cx="2965938" cy="3247292"/>
          </a:xfrm>
          <a:prstGeom prst="rect">
            <a:avLst/>
          </a:prstGeom>
        </p:spPr>
      </p:pic>
    </p:spTree>
    <p:extLst>
      <p:ext uri="{BB962C8B-B14F-4D97-AF65-F5344CB8AC3E}">
        <p14:creationId xmlns:p14="http://schemas.microsoft.com/office/powerpoint/2010/main" val="19646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heel(1)">
                                      <p:cBhvr>
                                        <p:cTn id="23" dur="2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78972"/>
            <a:ext cx="8596668" cy="1320800"/>
          </a:xfrm>
        </p:spPr>
        <p:txBody>
          <a:bodyPr>
            <a:normAutofit/>
          </a:bodyPr>
          <a:lstStyle/>
          <a:p>
            <a:r>
              <a:rPr lang="en-US" sz="4400" b="1" dirty="0">
                <a:latin typeface="Times New Roman" panose="02020603050405020304" pitchFamily="18" charset="0"/>
                <a:cs typeface="Times New Roman" panose="02020603050405020304" pitchFamily="18" charset="0"/>
              </a:rPr>
              <a:t>O</a:t>
            </a:r>
            <a:r>
              <a:rPr lang="en-US" sz="4400" b="1" dirty="0" smtClean="0">
                <a:latin typeface="Times New Roman" panose="02020603050405020304" pitchFamily="18" charset="0"/>
                <a:cs typeface="Times New Roman" panose="02020603050405020304" pitchFamily="18" charset="0"/>
              </a:rPr>
              <a:t>bjective</a:t>
            </a:r>
            <a:endParaRPr lang="en-IN" sz="4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043023"/>
            <a:ext cx="8596668" cy="3880773"/>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The Primary objective of the design is to deliver the requirement as delivered by the feasibility report. There are some objective we kept in mind.</a:t>
            </a:r>
          </a:p>
          <a:p>
            <a:pPr>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Practically : The system is quite stable and can be operated by </a:t>
            </a:r>
            <a:r>
              <a:rPr lang="en-IN" sz="2400" dirty="0" smtClean="0">
                <a:latin typeface="Times New Roman" panose="02020603050405020304" pitchFamily="18" charset="0"/>
                <a:cs typeface="Times New Roman" panose="02020603050405020304" pitchFamily="18" charset="0"/>
              </a:rPr>
              <a:t>customers with </a:t>
            </a:r>
            <a:r>
              <a:rPr lang="en-IN" sz="2400" dirty="0">
                <a:latin typeface="Times New Roman" panose="02020603050405020304" pitchFamily="18" charset="0"/>
                <a:cs typeface="Times New Roman" panose="02020603050405020304" pitchFamily="18" charset="0"/>
              </a:rPr>
              <a:t>average intelligence.</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Efficiency : We tried to involve accuracy, timeliness and comprehensiveness of system output</a:t>
            </a:r>
            <a:r>
              <a:rPr lang="en-IN" sz="2000"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971" y="938943"/>
            <a:ext cx="2801814" cy="3691672"/>
          </a:xfrm>
          <a:prstGeom prst="rect">
            <a:avLst/>
          </a:prstGeom>
        </p:spPr>
      </p:pic>
    </p:spTree>
    <p:extLst>
      <p:ext uri="{BB962C8B-B14F-4D97-AF65-F5344CB8AC3E}">
        <p14:creationId xmlns:p14="http://schemas.microsoft.com/office/powerpoint/2010/main" val="4250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243" y="1815475"/>
            <a:ext cx="7955279" cy="3970318"/>
          </a:xfrm>
          <a:prstGeom prst="rect">
            <a:avLst/>
          </a:prstGeom>
          <a:noFill/>
        </p:spPr>
        <p:txBody>
          <a:bodyPr wrap="square" rtlCol="0">
            <a:spAutoFit/>
          </a:bodyPr>
          <a:lstStyle/>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Angular, </a:t>
            </a:r>
            <a:r>
              <a:rPr lang="en-GB" sz="2800" dirty="0" smtClean="0">
                <a:latin typeface="Times New Roman" panose="02020603050405020304" pitchFamily="18" charset="0"/>
                <a:ea typeface="Arial Unicode MS" panose="020B0604020202020204" pitchFamily="34" charset="-128"/>
                <a:cs typeface="Times New Roman" panose="02020603050405020304" pitchFamily="18" charset="0"/>
              </a:rPr>
              <a:t>Postman </a:t>
            </a: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and MySQL to be installed to the system</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572 MB Random Access Memory</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200 MB of Free Space on Hard Disk</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Microsoft Windows </a:t>
            </a:r>
            <a:r>
              <a:rPr lang="en-GB" sz="2800" dirty="0" smtClean="0">
                <a:latin typeface="Times New Roman" panose="02020603050405020304" pitchFamily="18" charset="0"/>
                <a:ea typeface="Arial Unicode MS" panose="020B0604020202020204" pitchFamily="34" charset="-128"/>
                <a:cs typeface="Times New Roman" panose="02020603050405020304" pitchFamily="18" charset="0"/>
              </a:rPr>
              <a:t> </a:t>
            </a: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or Linux or Equivalent OS</a:t>
            </a:r>
          </a:p>
          <a:p>
            <a:pPr marL="342900" indent="-342900">
              <a:lnSpc>
                <a:spcPct val="150000"/>
              </a:lnSpc>
              <a:buClr>
                <a:schemeClr val="accent1"/>
              </a:buClr>
              <a:buFont typeface="Arial" panose="020B0604020202020204" pitchFamily="34" charset="0"/>
              <a:buChar char="•"/>
            </a:pPr>
            <a:r>
              <a:rPr lang="en-GB" sz="2800" dirty="0">
                <a:latin typeface="Times New Roman" panose="02020603050405020304" pitchFamily="18" charset="0"/>
                <a:ea typeface="Arial Unicode MS" panose="020B0604020202020204" pitchFamily="34" charset="-128"/>
                <a:cs typeface="Times New Roman" panose="02020603050405020304" pitchFamily="18" charset="0"/>
              </a:rPr>
              <a:t>Web Browser</a:t>
            </a:r>
            <a:endParaRPr lang="en-IN"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65175" y="483326"/>
            <a:ext cx="6113418" cy="769441"/>
          </a:xfrm>
          <a:prstGeom prst="rect">
            <a:avLst/>
          </a:prstGeom>
          <a:noFill/>
        </p:spPr>
        <p:txBody>
          <a:bodyPr wrap="square" rtlCol="0">
            <a:spAutoFit/>
          </a:bodyPr>
          <a:lstStyle/>
          <a:p>
            <a:r>
              <a:rPr lang="en-IN" sz="4400" b="1" dirty="0">
                <a:solidFill>
                  <a:schemeClr val="accent1"/>
                </a:solidFill>
                <a:latin typeface="Times New Roman" panose="02020603050405020304" pitchFamily="18" charset="0"/>
                <a:cs typeface="Times New Roman" panose="02020603050405020304" pitchFamily="18" charset="0"/>
              </a:rPr>
              <a:t>System Requirements</a:t>
            </a:r>
          </a:p>
        </p:txBody>
      </p:sp>
      <p:sp>
        <p:nvSpPr>
          <p:cNvPr id="2" name="AutoShape 2" descr="System Requirements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System Requirements - Home |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6" descr="System Requirements - Home |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415" y="1252767"/>
            <a:ext cx="5138739" cy="3540368"/>
          </a:xfrm>
          <a:prstGeom prst="rect">
            <a:avLst/>
          </a:prstGeom>
        </p:spPr>
      </p:pic>
    </p:spTree>
    <p:extLst>
      <p:ext uri="{BB962C8B-B14F-4D97-AF65-F5344CB8AC3E}">
        <p14:creationId xmlns:p14="http://schemas.microsoft.com/office/powerpoint/2010/main" val="423484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barn(inVertical)">
                                      <p:cBhvr>
                                        <p:cTn id="19" dur="500"/>
                                        <p:tgtEl>
                                          <p:spTgt spid="6">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barn(inVertical)">
                                      <p:cBhvr>
                                        <p:cTn id="22" dur="500"/>
                                        <p:tgtEl>
                                          <p:spTgt spid="6">
                                            <p:txEl>
                                              <p:pRg st="1" end="1"/>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barn(inVertical)">
                                      <p:cBhvr>
                                        <p:cTn id="25" dur="500"/>
                                        <p:tgtEl>
                                          <p:spTgt spid="6">
                                            <p:txEl>
                                              <p:pRg st="2" end="2"/>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barn(inVertical)">
                                      <p:cBhvr>
                                        <p:cTn id="28" dur="500"/>
                                        <p:tgtEl>
                                          <p:spTgt spid="6">
                                            <p:txEl>
                                              <p:pRg st="3" end="3"/>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645" y="339634"/>
            <a:ext cx="6296297" cy="646331"/>
          </a:xfrm>
          <a:prstGeom prst="rect">
            <a:avLst/>
          </a:prstGeom>
          <a:noFill/>
        </p:spPr>
        <p:txBody>
          <a:bodyPr wrap="square" rtlCol="0">
            <a:spAutoFit/>
          </a:bodyPr>
          <a:lstStyle/>
          <a:p>
            <a:pPr algn="ctr"/>
            <a:r>
              <a:rPr lang="en-IN" sz="3600" b="1" dirty="0">
                <a:solidFill>
                  <a:schemeClr val="accent1"/>
                </a:solidFill>
                <a:latin typeface="Times New Roman" panose="02020603050405020304" pitchFamily="18" charset="0"/>
                <a:cs typeface="Times New Roman" panose="02020603050405020304" pitchFamily="18" charset="0"/>
              </a:rPr>
              <a:t>Tools &amp; Languages </a:t>
            </a:r>
          </a:p>
        </p:txBody>
      </p:sp>
      <p:sp>
        <p:nvSpPr>
          <p:cNvPr id="5" name="TextBox 4"/>
          <p:cNvSpPr txBox="1"/>
          <p:nvPr/>
        </p:nvSpPr>
        <p:spPr>
          <a:xfrm>
            <a:off x="757646" y="1523202"/>
            <a:ext cx="3148148" cy="80021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Front End</a:t>
            </a:r>
          </a:p>
          <a:p>
            <a:endParaRPr lang="en-IN" dirty="0"/>
          </a:p>
        </p:txBody>
      </p:sp>
      <p:sp>
        <p:nvSpPr>
          <p:cNvPr id="6" name="TextBox 5"/>
          <p:cNvSpPr txBox="1"/>
          <p:nvPr/>
        </p:nvSpPr>
        <p:spPr>
          <a:xfrm>
            <a:off x="6074229" y="1523202"/>
            <a:ext cx="284770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Back End</a:t>
            </a:r>
          </a:p>
        </p:txBody>
      </p:sp>
      <p:sp>
        <p:nvSpPr>
          <p:cNvPr id="8" name="TextBox 7"/>
          <p:cNvSpPr txBox="1"/>
          <p:nvPr/>
        </p:nvSpPr>
        <p:spPr>
          <a:xfrm>
            <a:off x="757646" y="2261866"/>
            <a:ext cx="2495005" cy="2677656"/>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Visual Studio</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Angular</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CSS</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BOOTSTRAP</a:t>
            </a:r>
          </a:p>
          <a:p>
            <a:pPr>
              <a:buClr>
                <a:schemeClr val="accent1"/>
              </a:buClr>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074229" y="2261866"/>
            <a:ext cx="3239588" cy="2585323"/>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Spring </a:t>
            </a:r>
            <a:r>
              <a:rPr lang="en-IN" sz="2400" dirty="0" smtClean="0">
                <a:latin typeface="Times New Roman" panose="02020603050405020304" pitchFamily="18" charset="0"/>
                <a:cs typeface="Times New Roman" panose="02020603050405020304" pitchFamily="18" charset="0"/>
              </a:rPr>
              <a:t>Boot</a:t>
            </a:r>
            <a:endParaRPr lang="en-IN" sz="2400" dirty="0">
              <a:latin typeface="Times New Roman" panose="02020603050405020304" pitchFamily="18" charset="0"/>
              <a:cs typeface="Times New Roman" panose="02020603050405020304" pitchFamily="18" charset="0"/>
            </a:endParaRP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Hibernate</a:t>
            </a:r>
          </a:p>
          <a:p>
            <a:pPr marL="342900" indent="-342900">
              <a:buClr>
                <a:schemeClr val="accent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Postman</a:t>
            </a:r>
          </a:p>
          <a:p>
            <a:pPr marL="342900" indent="-342900">
              <a:buClr>
                <a:schemeClr val="accent1"/>
              </a:buClr>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Eclipse</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652" y="1348154"/>
            <a:ext cx="3521686" cy="4149969"/>
          </a:xfrm>
          <a:prstGeom prst="rect">
            <a:avLst/>
          </a:prstGeom>
        </p:spPr>
      </p:pic>
    </p:spTree>
    <p:extLst>
      <p:ext uri="{BB962C8B-B14F-4D97-AF65-F5344CB8AC3E}">
        <p14:creationId xmlns:p14="http://schemas.microsoft.com/office/powerpoint/2010/main" val="3167246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103051"/>
            <a:ext cx="9601200" cy="654594"/>
          </a:xfrm>
        </p:spPr>
        <p:txBody>
          <a:bodyPr>
            <a:normAutofit/>
          </a:bodyPr>
          <a:lstStyle/>
          <a:p>
            <a:r>
              <a:rPr lang="en-GB" b="1" dirty="0">
                <a:latin typeface="Times New Roman" panose="02020603050405020304" pitchFamily="18" charset="0"/>
                <a:cs typeface="Times New Roman" panose="02020603050405020304" pitchFamily="18" charset="0"/>
              </a:rPr>
              <a:t>E-R Diagram:</a:t>
            </a:r>
            <a:endParaRPr lang="en-IN" dirty="0"/>
          </a:p>
        </p:txBody>
      </p:sp>
      <p:sp>
        <p:nvSpPr>
          <p:cNvPr id="3" name="Rectangle 2"/>
          <p:cNvSpPr/>
          <p:nvPr/>
        </p:nvSpPr>
        <p:spPr>
          <a:xfrm>
            <a:off x="1776549" y="992777"/>
            <a:ext cx="1789611" cy="2351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Oval 4"/>
          <p:cNvSpPr/>
          <p:nvPr/>
        </p:nvSpPr>
        <p:spPr>
          <a:xfrm>
            <a:off x="1776549" y="1723292"/>
            <a:ext cx="1789611" cy="1430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cxnSp>
        <p:nvCxnSpPr>
          <p:cNvPr id="7" name="Straight Arrow Connector 6"/>
          <p:cNvCxnSpPr/>
          <p:nvPr/>
        </p:nvCxnSpPr>
        <p:spPr>
          <a:xfrm flipV="1">
            <a:off x="3141785" y="873704"/>
            <a:ext cx="1828800" cy="82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14344" y="1340617"/>
            <a:ext cx="1673471" cy="556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47403" y="1897297"/>
            <a:ext cx="1587305" cy="3066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19267" y="2708030"/>
            <a:ext cx="1615441" cy="11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087815" y="362745"/>
            <a:ext cx="2497015" cy="510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19" name="Rectangle 18"/>
          <p:cNvSpPr/>
          <p:nvPr/>
        </p:nvSpPr>
        <p:spPr>
          <a:xfrm>
            <a:off x="5134708" y="1055579"/>
            <a:ext cx="2286000" cy="46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item to menu</a:t>
            </a:r>
            <a:endParaRPr lang="en-US" dirty="0"/>
          </a:p>
        </p:txBody>
      </p:sp>
      <p:sp>
        <p:nvSpPr>
          <p:cNvPr id="20" name="Rectangle 19"/>
          <p:cNvSpPr/>
          <p:nvPr/>
        </p:nvSpPr>
        <p:spPr>
          <a:xfrm>
            <a:off x="5181599" y="1676401"/>
            <a:ext cx="2368061" cy="527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item from menu</a:t>
            </a:r>
            <a:endParaRPr lang="en-US" dirty="0"/>
          </a:p>
        </p:txBody>
      </p:sp>
      <p:sp>
        <p:nvSpPr>
          <p:cNvPr id="21" name="Rectangle 20"/>
          <p:cNvSpPr/>
          <p:nvPr/>
        </p:nvSpPr>
        <p:spPr>
          <a:xfrm>
            <a:off x="5205045" y="2321168"/>
            <a:ext cx="2274277" cy="773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Edit item name,price,description</a:t>
            </a:r>
            <a:endParaRPr lang="en-US" dirty="0"/>
          </a:p>
        </p:txBody>
      </p:sp>
      <p:sp>
        <p:nvSpPr>
          <p:cNvPr id="23" name="Oval 22"/>
          <p:cNvSpPr/>
          <p:nvPr/>
        </p:nvSpPr>
        <p:spPr>
          <a:xfrm>
            <a:off x="1875692" y="4595446"/>
            <a:ext cx="1699847" cy="1348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cxnSp>
        <p:nvCxnSpPr>
          <p:cNvPr id="25" name="Straight Arrow Connector 24"/>
          <p:cNvCxnSpPr/>
          <p:nvPr/>
        </p:nvCxnSpPr>
        <p:spPr>
          <a:xfrm flipV="1">
            <a:off x="3205085" y="4085489"/>
            <a:ext cx="2014026" cy="52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246077" y="3786545"/>
            <a:ext cx="3141784" cy="422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Register</a:t>
            </a:r>
            <a:endParaRPr lang="en-US" dirty="0"/>
          </a:p>
        </p:txBody>
      </p:sp>
      <p:cxnSp>
        <p:nvCxnSpPr>
          <p:cNvPr id="28" name="Straight Arrow Connector 27"/>
          <p:cNvCxnSpPr/>
          <p:nvPr/>
        </p:nvCxnSpPr>
        <p:spPr>
          <a:xfrm flipV="1">
            <a:off x="3575539" y="4613027"/>
            <a:ext cx="1777218" cy="334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439507" y="4349258"/>
            <a:ext cx="2754924" cy="51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Change password</a:t>
            </a:r>
            <a:endParaRPr lang="en-US" dirty="0"/>
          </a:p>
        </p:txBody>
      </p:sp>
      <p:cxnSp>
        <p:nvCxnSpPr>
          <p:cNvPr id="8201" name="Straight Arrow Connector 8200"/>
          <p:cNvCxnSpPr>
            <a:endCxn id="8202" idx="1"/>
          </p:cNvCxnSpPr>
          <p:nvPr/>
        </p:nvCxnSpPr>
        <p:spPr>
          <a:xfrm>
            <a:off x="3538903" y="5148285"/>
            <a:ext cx="1813853" cy="297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02" name="Rectangle 8201"/>
          <p:cNvSpPr/>
          <p:nvPr/>
        </p:nvSpPr>
        <p:spPr>
          <a:xfrm>
            <a:off x="5352756" y="5205043"/>
            <a:ext cx="3241429" cy="480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Choose ac/non ac room table</a:t>
            </a:r>
            <a:endParaRPr lang="en-US" dirty="0"/>
          </a:p>
        </p:txBody>
      </p:sp>
      <p:cxnSp>
        <p:nvCxnSpPr>
          <p:cNvPr id="8213" name="Straight Arrow Connector 8212"/>
          <p:cNvCxnSpPr/>
          <p:nvPr/>
        </p:nvCxnSpPr>
        <p:spPr>
          <a:xfrm>
            <a:off x="3414344" y="5445367"/>
            <a:ext cx="1919475" cy="713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14" name="Rectangle 8213"/>
          <p:cNvSpPr/>
          <p:nvPr/>
        </p:nvSpPr>
        <p:spPr>
          <a:xfrm>
            <a:off x="5352757" y="5908430"/>
            <a:ext cx="3158197" cy="433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reserve tables</a:t>
            </a:r>
            <a:endParaRPr lang="en-US" dirty="0"/>
          </a:p>
        </p:txBody>
      </p:sp>
      <p:sp>
        <p:nvSpPr>
          <p:cNvPr id="24" name="Oval 23"/>
          <p:cNvSpPr/>
          <p:nvPr/>
        </p:nvSpPr>
        <p:spPr>
          <a:xfrm>
            <a:off x="0" y="3204788"/>
            <a:ext cx="1789611" cy="1430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Homepage</a:t>
            </a:r>
            <a:endParaRPr lang="en-US" dirty="0"/>
          </a:p>
        </p:txBody>
      </p:sp>
      <p:cxnSp>
        <p:nvCxnSpPr>
          <p:cNvPr id="6" name="Straight Arrow Connector 5"/>
          <p:cNvCxnSpPr/>
          <p:nvPr/>
        </p:nvCxnSpPr>
        <p:spPr>
          <a:xfrm flipV="1">
            <a:off x="1789611" y="3153508"/>
            <a:ext cx="508112" cy="539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76549" y="4208584"/>
            <a:ext cx="521174" cy="42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6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circle(in)">
                                      <p:cBhvr>
                                        <p:cTn id="42" dur="2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heel(1)">
                                      <p:cBhvr>
                                        <p:cTn id="47" dur="2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202"/>
                                        </p:tgtEl>
                                        <p:attrNameLst>
                                          <p:attrName>style.visibility</p:attrName>
                                        </p:attrNameLst>
                                      </p:cBhvr>
                                      <p:to>
                                        <p:strVal val="visible"/>
                                      </p:to>
                                    </p:set>
                                    <p:animEffect transition="in" filter="fade">
                                      <p:cBhvr>
                                        <p:cTn id="64" dur="1000"/>
                                        <p:tgtEl>
                                          <p:spTgt spid="8202"/>
                                        </p:tgtEl>
                                      </p:cBhvr>
                                    </p:animEffect>
                                    <p:anim calcmode="lin" valueType="num">
                                      <p:cBhvr>
                                        <p:cTn id="65" dur="1000" fill="hold"/>
                                        <p:tgtEl>
                                          <p:spTgt spid="8202"/>
                                        </p:tgtEl>
                                        <p:attrNameLst>
                                          <p:attrName>ppt_x</p:attrName>
                                        </p:attrNameLst>
                                      </p:cBhvr>
                                      <p:tavLst>
                                        <p:tav tm="0">
                                          <p:val>
                                            <p:strVal val="#ppt_x"/>
                                          </p:val>
                                        </p:tav>
                                        <p:tav tm="100000">
                                          <p:val>
                                            <p:strVal val="#ppt_x"/>
                                          </p:val>
                                        </p:tav>
                                      </p:tavLst>
                                    </p:anim>
                                    <p:anim calcmode="lin" valueType="num">
                                      <p:cBhvr>
                                        <p:cTn id="66" dur="1000" fill="hold"/>
                                        <p:tgtEl>
                                          <p:spTgt spid="820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214"/>
                                        </p:tgtEl>
                                        <p:attrNameLst>
                                          <p:attrName>style.visibility</p:attrName>
                                        </p:attrNameLst>
                                      </p:cBhvr>
                                      <p:to>
                                        <p:strVal val="visible"/>
                                      </p:to>
                                    </p:set>
                                    <p:animEffect transition="in" filter="fade">
                                      <p:cBhvr>
                                        <p:cTn id="71" dur="500"/>
                                        <p:tgtEl>
                                          <p:spTgt spid="8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8" grpId="0" animBg="1"/>
      <p:bldP spid="19" grpId="0" animBg="1"/>
      <p:bldP spid="20" grpId="0" animBg="1"/>
      <p:bldP spid="21" grpId="0" animBg="1"/>
      <p:bldP spid="23" grpId="0" animBg="1"/>
      <p:bldP spid="26" grpId="0" animBg="1"/>
      <p:bldP spid="29" grpId="0" animBg="1"/>
      <p:bldP spid="8202" grpId="0" animBg="1"/>
      <p:bldP spid="8214"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HTML</a:t>
            </a:r>
            <a:endParaRPr lang="en-US" sz="5400" dirty="0"/>
          </a:p>
        </p:txBody>
      </p:sp>
      <p:sp>
        <p:nvSpPr>
          <p:cNvPr id="3" name="Content Placeholder 2"/>
          <p:cNvSpPr>
            <a:spLocks noGrp="1"/>
          </p:cNvSpPr>
          <p:nvPr>
            <p:ph idx="1"/>
          </p:nvPr>
        </p:nvSpPr>
        <p:spPr/>
        <p:txBody>
          <a:bodyPr>
            <a:normAutofit lnSpcReduction="10000"/>
          </a:bodyPr>
          <a:lstStyle/>
          <a:p>
            <a:r>
              <a:rPr lang="en-US" sz="2400" dirty="0"/>
              <a:t>HTML stands for Hyper Text Markup Language</a:t>
            </a:r>
          </a:p>
          <a:p>
            <a:r>
              <a:rPr lang="en-US" sz="2400" dirty="0"/>
              <a:t>HTML is the standard markup language for creating Web pages</a:t>
            </a:r>
          </a:p>
          <a:p>
            <a:r>
              <a:rPr lang="en-US" sz="2400" dirty="0"/>
              <a:t>HTML describes the structure of a Web page</a:t>
            </a:r>
          </a:p>
          <a:p>
            <a:r>
              <a:rPr lang="en-US" sz="2400" dirty="0"/>
              <a:t>HTML consists of a series of elements</a:t>
            </a:r>
          </a:p>
          <a:p>
            <a:r>
              <a:rPr lang="en-US" sz="2400" dirty="0"/>
              <a:t>HTML elements tell the browser how to display the content</a:t>
            </a:r>
          </a:p>
          <a:p>
            <a:r>
              <a:rPr lang="en-US" sz="2400" dirty="0"/>
              <a:t>HTML elements label pieces of content such as "this is a heading", "this is a paragraph", "this is a link", etc</a:t>
            </a:r>
            <a:r>
              <a:rPr lang="en-US" dirty="0"/>
              <a:t>.</a:t>
            </a:r>
          </a:p>
          <a:p>
            <a:endParaRPr lang="en-US" dirty="0"/>
          </a:p>
        </p:txBody>
      </p:sp>
      <p:sp>
        <p:nvSpPr>
          <p:cNvPr id="4" name="AutoShape 2" descr="HTML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00" y="867508"/>
            <a:ext cx="2818300" cy="338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5948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1993</TotalTime>
  <Words>1243</Words>
  <Application>Microsoft Office PowerPoint</Application>
  <PresentationFormat>Widescreen</PresentationFormat>
  <Paragraphs>184</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SimSun</vt:lpstr>
      <vt:lpstr>Algerian</vt:lpstr>
      <vt:lpstr>Arial</vt:lpstr>
      <vt:lpstr>Arial Unicode MS</vt:lpstr>
      <vt:lpstr>Calibri</vt:lpstr>
      <vt:lpstr>Times New Roman</vt:lpstr>
      <vt:lpstr>Trebuchet MS</vt:lpstr>
      <vt:lpstr>Wingdings</vt:lpstr>
      <vt:lpstr>Wingdings 3</vt:lpstr>
      <vt:lpstr>Facet</vt:lpstr>
      <vt:lpstr>PowerPoint Presentation</vt:lpstr>
      <vt:lpstr>PowerPoint Presentation</vt:lpstr>
      <vt:lpstr>Agenda</vt:lpstr>
      <vt:lpstr>Introduction</vt:lpstr>
      <vt:lpstr>Objective</vt:lpstr>
      <vt:lpstr>PowerPoint Presentation</vt:lpstr>
      <vt:lpstr>PowerPoint Presentation</vt:lpstr>
      <vt:lpstr>E-R Diagram:</vt:lpstr>
      <vt:lpstr>HTML</vt:lpstr>
      <vt:lpstr>CSS</vt:lpstr>
      <vt:lpstr>BOOTSTRAP</vt:lpstr>
      <vt:lpstr>Visual studio code</vt:lpstr>
      <vt:lpstr>Angular</vt:lpstr>
      <vt:lpstr>Flowchart</vt:lpstr>
      <vt:lpstr>SPRING BOOT</vt:lpstr>
      <vt:lpstr>MYSQL</vt:lpstr>
      <vt:lpstr>HIBERNATE</vt:lpstr>
      <vt:lpstr>POSTMAN TOOL</vt:lpstr>
      <vt:lpstr>Why use postman?</vt:lpstr>
      <vt:lpstr>JUNIT TESTING</vt:lpstr>
      <vt:lpstr>Home Page:</vt:lpstr>
      <vt:lpstr>PowerPoint Presentation</vt:lpstr>
      <vt:lpstr>PowerPoint Presentation</vt:lpstr>
      <vt:lpstr>PowerPoint Presentation</vt:lpstr>
      <vt:lpstr>PowerPoint Presentation</vt:lpstr>
      <vt:lpstr>PowerPoint Presentation</vt:lpstr>
      <vt:lpstr>PowerPoint Presentation</vt:lpstr>
      <vt:lpstr>Features of Café Table Reservation</vt:lpstr>
      <vt:lpstr>Advantages</vt:lpstr>
      <vt:lpstr>Disadvantages</vt:lpstr>
      <vt:lpstr>Future scope and improvements</vt:lpstr>
      <vt:lpstr>Conclusion</vt:lpstr>
      <vt:lpstr>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anusha dv</dc:creator>
  <cp:lastModifiedBy>acer</cp:lastModifiedBy>
  <cp:revision>113</cp:revision>
  <dcterms:created xsi:type="dcterms:W3CDTF">2022-03-26T17:23:29Z</dcterms:created>
  <dcterms:modified xsi:type="dcterms:W3CDTF">2022-04-17T10:44:55Z</dcterms:modified>
</cp:coreProperties>
</file>